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9" r:id="rId6"/>
    <p:sldId id="263" r:id="rId7"/>
    <p:sldId id="264" r:id="rId8"/>
    <p:sldId id="265" r:id="rId9"/>
    <p:sldId id="266" r:id="rId10"/>
    <p:sldId id="267" r:id="rId11"/>
    <p:sldId id="259" r:id="rId12"/>
    <p:sldId id="260" r:id="rId13"/>
    <p:sldId id="261" r:id="rId14"/>
    <p:sldId id="268" r:id="rId15"/>
    <p:sldId id="26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5.52901" units="1/cm"/>
          <inkml:channelProperty channel="Y" name="resolution" value="65.45454" units="1/cm"/>
        </inkml:channelProperties>
      </inkml:inkSource>
      <inkml:timestamp xml:id="ts0" timeString="2021-04-08T04:02:44"/>
    </inkml:context>
    <inkml:brush xml:id="br0">
      <inkml:brushProperty name="width" value="0.05292" units="cm"/>
      <inkml:brushProperty name="height" value="0.05292" units="cm"/>
      <inkml:brushProperty name="color" value="#92d050"/>
    </inkml:brush>
  </inkml:definitions>
  <inkml:trace contextRef="#ctx0" brushRef="#br0">23319 18009,'0'18,"17"17,1 18,0-35,-18-1,17 1,-17 0,18-1,-1 1,-17 0,0-1,18 1,0-18,-18 18,17-18,1 0,17 0,-17-18,35-35,0 0,0-35,35 17,18-17,-36 35,18 0,1-17,-1 17,-71 18,-17-1,18 36,0 0,-18-17,0-1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5.52901" units="1/cm"/>
          <inkml:channelProperty channel="Y" name="resolution" value="65.45454" units="1/cm"/>
        </inkml:channelProperties>
      </inkml:inkSource>
      <inkml:timestamp xml:id="ts0" timeString="2021-04-08T04:26:12"/>
    </inkml:context>
    <inkml:brush xml:id="br0">
      <inkml:brushProperty name="width" value="0.05292" units="cm"/>
      <inkml:brushProperty name="height" value="0.05292" units="cm"/>
      <inkml:brushProperty name="color" value="#92d050"/>
    </inkml:brush>
  </inkml:definitions>
  <inkml:trace contextRef="#ctx0" brushRef="#br0">4233 15011</inkml:trace>
  <inkml:trace contextRef="#ctx0" brushRef="#br0">4233 15011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437304B-4266-4CED-9FE7-C9F5C3BD42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37304B-4266-4CED-9FE7-C9F5C3BD42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37304B-4266-4CED-9FE7-C9F5C3BD42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37304B-4266-4CED-9FE7-C9F5C3BD42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BDAC4-714F-4BA4-90F2-0D859B719090}" type="slidenum">
              <a:rPr lang="en-US" smtClean="0"/>
            </a:fld>
            <a:endParaRPr lang="en-US"/>
          </a:p>
        </p:txBody>
      </p:sp>
      <p:pic>
        <p:nvPicPr>
          <p:cNvPr id="7" name="Content Placeholder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644" r="17291"/>
          <a:stretch>
            <a:fillRect/>
          </a:stretch>
        </p:blipFill>
        <p:spPr>
          <a:xfrm>
            <a:off x="6781800" y="17463"/>
            <a:ext cx="5410200" cy="7602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437304B-4266-4CED-9FE7-C9F5C3BD42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437304B-4266-4CED-9FE7-C9F5C3BD42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437304B-4266-4CED-9FE7-C9F5C3BD427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437304B-4266-4CED-9FE7-C9F5C3BD427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7304B-4266-4CED-9FE7-C9F5C3BD427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437304B-4266-4CED-9FE7-C9F5C3BD42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437304B-4266-4CED-9FE7-C9F5C3BD42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BDAC4-714F-4BA4-90F2-0D859B71909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7304B-4266-4CED-9FE7-C9F5C3BD427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BDAC4-714F-4BA4-90F2-0D859B71909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customXml" Target="../ink/ink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customXml" Target="../ink/ink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package" Target="../embeddings/Workbook1.xlsx"/></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package" Target="../embeddings/Workbook2.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79400" y="171450"/>
            <a:ext cx="10007600" cy="6515100"/>
          </a:xfrm>
          <a:prstGeom prst="rect">
            <a:avLst/>
          </a:prstGeom>
          <a:noFill/>
          <a:ln w="9525">
            <a:solidFill>
              <a:schemeClr val="tx1"/>
            </a:solidFill>
            <a:miter lim="800000"/>
          </a:ln>
        </p:spPr>
        <p:txBody>
          <a:bodyPr wrap="none" anchor="ctr"/>
          <a:lstStyle/>
          <a:p>
            <a:pPr algn="ctr" eaLnBrk="0" hangingPunct="0"/>
            <a:endParaRPr lang="en-US" sz="2400" b="1">
              <a:solidFill>
                <a:srgbClr val="000066"/>
              </a:solidFill>
            </a:endParaRPr>
          </a:p>
        </p:txBody>
      </p:sp>
      <p:sp>
        <p:nvSpPr>
          <p:cNvPr id="5" name="AutoShape 18"/>
          <p:cNvSpPr>
            <a:spLocks noChangeArrowheads="1"/>
          </p:cNvSpPr>
          <p:nvPr/>
        </p:nvSpPr>
        <p:spPr bwMode="auto">
          <a:xfrm>
            <a:off x="651576" y="1704975"/>
            <a:ext cx="9263248" cy="4640585"/>
          </a:xfrm>
          <a:prstGeom prst="roundRect">
            <a:avLst>
              <a:gd name="adj" fmla="val 3653"/>
            </a:avLst>
          </a:prstGeom>
          <a:solidFill>
            <a:srgbClr val="FFC5CF"/>
          </a:solidFill>
          <a:ln w="12700">
            <a:solidFill>
              <a:schemeClr val="tx2"/>
            </a:solidFill>
            <a:round/>
          </a:ln>
        </p:spPr>
        <p:txBody>
          <a:bodyPr wrap="square" lIns="90488" tIns="44450" rIns="90488" bIns="44450">
            <a:spAutoFit/>
          </a:bodyPr>
          <a:lstStyle/>
          <a:p>
            <a:pPr marL="292100" indent="-292100" eaLnBrk="0" hangingPunct="0"/>
            <a:r>
              <a:rPr lang="en-US" sz="1400" dirty="0"/>
              <a:t>IMPOR BARANG YG DIBEBASKAN DARI BEA MASUK :</a:t>
            </a:r>
            <a:endParaRPr lang="en-US" sz="1400" dirty="0"/>
          </a:p>
          <a:p>
            <a:pPr marL="292100" indent="-292100" eaLnBrk="0" hangingPunct="0">
              <a:buFontTx/>
              <a:buAutoNum type="arabicPeriod"/>
            </a:pPr>
            <a:r>
              <a:rPr lang="en-US" sz="1200" dirty="0"/>
              <a:t>BARANG PERWKl.NEG.  ASING BESER. PARA PEJABATNYA YG BERTUGAS DI IND. BERDSR ASAS TIMBAL BALIK;</a:t>
            </a:r>
            <a:endParaRPr lang="en-US" sz="1200" dirty="0"/>
          </a:p>
          <a:p>
            <a:pPr marL="292100" indent="-292100" eaLnBrk="0" hangingPunct="0">
              <a:buFontTx/>
              <a:buAutoNum type="arabicPeriod"/>
            </a:pPr>
            <a:r>
              <a:rPr lang="en-US" sz="1200" dirty="0"/>
              <a:t>BRG UTK KEPERL.BDN INT. YG DIAKUI DAN TERDAF. PD PEM. IND BESER PEJABT-NYA YG  BERTUGAS DI IND. DAN TDK MEMEG PASPOR IND.;</a:t>
            </a:r>
            <a:endParaRPr lang="en-US" sz="1200" dirty="0"/>
          </a:p>
          <a:p>
            <a:pPr marL="292100" indent="-292100" eaLnBrk="0" hangingPunct="0">
              <a:buFontTx/>
              <a:buAutoNum type="arabicPeriod"/>
            </a:pPr>
            <a:r>
              <a:rPr lang="en-US" sz="1200" dirty="0"/>
              <a:t>BRG KIRIMAN HADIAH UTK KEPERL. IBADAH UMUM,AMAL,SOSIAL, ATAU KEBUDAYAAN;</a:t>
            </a:r>
            <a:endParaRPr lang="en-US" sz="1200" dirty="0"/>
          </a:p>
          <a:p>
            <a:pPr marL="292100" indent="-292100" eaLnBrk="0" hangingPunct="0">
              <a:buFontTx/>
              <a:buAutoNum type="arabicPeriod"/>
            </a:pPr>
            <a:r>
              <a:rPr lang="en-US" sz="1200" dirty="0"/>
              <a:t>BRG UTK KEPERLUAN MUSEUM, KEBUN BINATANG, DAN TEMPAT LAIN SEMACAM ITU YG TERBUKA UNTUK UMUM;</a:t>
            </a:r>
            <a:endParaRPr lang="en-US" sz="1200" dirty="0"/>
          </a:p>
          <a:p>
            <a:pPr marL="292100" indent="-292100" eaLnBrk="0" hangingPunct="0">
              <a:buFontTx/>
              <a:buAutoNum type="arabicPeriod"/>
            </a:pPr>
            <a:r>
              <a:rPr lang="en-US" sz="1200" dirty="0"/>
              <a:t>BRG UNTUK KEPERLUAN PENELITIAN DAN PENGEMBANGAN ILMU PENGETAHUAN ;</a:t>
            </a:r>
            <a:endParaRPr lang="en-US" sz="1200" dirty="0"/>
          </a:p>
          <a:p>
            <a:pPr marL="292100" indent="-292100" eaLnBrk="0" hangingPunct="0">
              <a:buFontTx/>
              <a:buAutoNum type="arabicPeriod"/>
            </a:pPr>
            <a:r>
              <a:rPr lang="en-US" sz="1200" dirty="0"/>
              <a:t>BRG UTK KEPERLUAN KHUSUS KAUM TUNA NETRA DAN PENYAND CACAT LAINNYA;</a:t>
            </a:r>
            <a:endParaRPr lang="en-US" sz="1200" dirty="0"/>
          </a:p>
          <a:p>
            <a:pPr marL="292100" indent="-292100" eaLnBrk="0" hangingPunct="0">
              <a:buFontTx/>
              <a:buAutoNum type="arabicPeriod"/>
            </a:pPr>
            <a:r>
              <a:rPr lang="en-US" sz="1200" dirty="0"/>
              <a:t>BARANG PINDAHAN;</a:t>
            </a:r>
            <a:endParaRPr lang="en-US" sz="1200" dirty="0"/>
          </a:p>
          <a:p>
            <a:pPr marL="292100" indent="-292100" eaLnBrk="0" hangingPunct="0">
              <a:buFontTx/>
              <a:buAutoNum type="arabicPeriod"/>
            </a:pPr>
            <a:r>
              <a:rPr lang="en-US" sz="1200" dirty="0"/>
              <a:t>PETI ATAU KEMASAN LAIN YG BERISI JENAZAH ATAU ABU JENAZAH;</a:t>
            </a:r>
            <a:endParaRPr lang="en-US" sz="1200" dirty="0"/>
          </a:p>
          <a:p>
            <a:pPr marL="292100" indent="-292100" eaLnBrk="0" hangingPunct="0">
              <a:buFontTx/>
              <a:buAutoNum type="arabicPeriod"/>
            </a:pPr>
            <a:r>
              <a:rPr lang="en-US" sz="1200" dirty="0"/>
              <a:t>BRG PRIBADI PENUMPANG, AWAK SARANA PENGANGKUT, PELINTAS BATAS, DAN BARANG KIRIMAN SAMPAI BATAS NILAI PABEAN ATAU JUMLAH TERTENTU; </a:t>
            </a:r>
            <a:endParaRPr lang="en-US" sz="1200" dirty="0"/>
          </a:p>
          <a:p>
            <a:pPr marL="292100" indent="-292100" eaLnBrk="0" hangingPunct="0">
              <a:buFontTx/>
              <a:buAutoNum type="arabicPeriod"/>
            </a:pPr>
            <a:r>
              <a:rPr lang="en-US" sz="1200" dirty="0"/>
              <a:t>BARANG YG DIIMPORT OLEH PEMERINTAH PUSAT ATAU DAERAH YG DITUJUKAN BAGI KEPENTINGAN UMUM;</a:t>
            </a:r>
            <a:endParaRPr lang="en-US" sz="1200" dirty="0"/>
          </a:p>
          <a:p>
            <a:pPr marL="292100" indent="-292100" eaLnBrk="0" hangingPunct="0">
              <a:buFontTx/>
              <a:buAutoNum type="arabicPeriod"/>
            </a:pPr>
            <a:r>
              <a:rPr lang="en-US" sz="1200" dirty="0"/>
              <a:t>PERSENJATAAN, AMUNISI, DAN PERLENGKAPAN MILITER, TERMSK SUK.CAD YG DIPERUNTUKAN BAGI KEPERLUAN HANKAM  NEGARA;</a:t>
            </a:r>
            <a:endParaRPr lang="en-US" sz="1200" dirty="0"/>
          </a:p>
          <a:p>
            <a:pPr marL="292100" indent="-292100" eaLnBrk="0" hangingPunct="0">
              <a:buFontTx/>
              <a:buAutoNum type="arabicPeriod"/>
            </a:pPr>
            <a:r>
              <a:rPr lang="en-US" sz="1200" dirty="0"/>
              <a:t>BRG DAN BAHAN YG DIPERGUNAKAN UTK MENGHASILKAN BRG BAGI KEPERLUAN HANKAM NEGARA;</a:t>
            </a:r>
            <a:endParaRPr lang="en-US" sz="1200" dirty="0"/>
          </a:p>
          <a:p>
            <a:pPr marL="292100" indent="-292100" eaLnBrk="0" hangingPunct="0">
              <a:buFontTx/>
              <a:buAutoNum type="arabicPeriod"/>
            </a:pPr>
            <a:r>
              <a:rPr lang="en-US" sz="1200" dirty="0"/>
              <a:t>VAKSIN POLIO DLM RANGKA PELAKSANAAN PROGRAM PIN;</a:t>
            </a:r>
            <a:endParaRPr lang="en-US" sz="1200" dirty="0"/>
          </a:p>
          <a:p>
            <a:pPr marL="292100" indent="-292100" eaLnBrk="0" hangingPunct="0">
              <a:buFontTx/>
              <a:buAutoNum type="arabicPeriod"/>
            </a:pPr>
            <a:r>
              <a:rPr lang="en-US" sz="1200" dirty="0"/>
              <a:t>BUKU PELAJ. UMUM, KITAB SUCI DAN BUKU PELAJARAN AGAMA;</a:t>
            </a:r>
            <a:endParaRPr lang="en-US" sz="1200" dirty="0"/>
          </a:p>
          <a:p>
            <a:pPr marL="292100" indent="-292100" eaLnBrk="0" hangingPunct="0">
              <a:buFontTx/>
              <a:buAutoNum type="arabicPeriod"/>
            </a:pPr>
            <a:r>
              <a:rPr lang="en-US" sz="1200" dirty="0"/>
              <a:t>KPL LAUT, KPL ANGK. SUNGAI., DANAU DAN UTK PENYEBRANGAN., KPL PANDU, KPL PENANGKAP IKAN, KPL TONGKANG DAN SUKU CADANG, ALAT KESELAMATAN PELAYARAN ATAU KESELAMATAN MANUSIA YG DIIMPOR DAN DIGUNAKAN PERUS. PEL.NIAGA NAS. ATAU PERUS.PENAGKAPAN IKAN NASIONAL; </a:t>
            </a:r>
            <a:endParaRPr lang="en-US" sz="1200" dirty="0"/>
          </a:p>
          <a:p>
            <a:pPr marL="292100" indent="-292100" eaLnBrk="0" hangingPunct="0">
              <a:buFontTx/>
              <a:buAutoNum type="arabicPeriod"/>
            </a:pPr>
            <a:r>
              <a:rPr lang="en-US" sz="1200" dirty="0"/>
              <a:t>PES.UDARA DAN SUK.CAD.SERTA ALAT KESELAMATAN PENERB. ATAU ALAT KESALAMATAN MANUSIA, PERALATAN UTK PERBAIKAN ATAU PEMELIHARAAN YG DIIMPOR DAN DIGUNAKAN OLEH PERUS.ANGK.UDARA NIAGA NAS.</a:t>
            </a:r>
            <a:endParaRPr lang="en-US" sz="1200" dirty="0"/>
          </a:p>
          <a:p>
            <a:pPr marL="292100" indent="-292100" eaLnBrk="0" hangingPunct="0">
              <a:buFontTx/>
              <a:buAutoNum type="arabicPeriod"/>
            </a:pPr>
            <a:r>
              <a:rPr lang="en-US" sz="1200" dirty="0"/>
              <a:t>KERETA API DAN SUK.CAD. SERTA PERALATAN UTK PERBAIKAN ATAU PEMELIHARAAN SERTA PRASARANA YG DIIMPOR DAN DIGUNAKAN OLEH PT KERETA API  INDONESIA</a:t>
            </a:r>
            <a:endParaRPr lang="en-US" sz="1200" dirty="0"/>
          </a:p>
          <a:p>
            <a:pPr marL="292100" indent="-292100" eaLnBrk="0" hangingPunct="0">
              <a:buFontTx/>
              <a:buAutoNum type="arabicPeriod"/>
            </a:pPr>
            <a:r>
              <a:rPr lang="en-US" sz="1200" dirty="0"/>
              <a:t>PERALATAN YG DIGUNAKAN UTK PENYEDIAAN DATA BATAS DAN PHOTO UDARA  WIL.NEG.RI YG DILAKUKAN OLEH TNI</a:t>
            </a:r>
            <a:endParaRPr lang="en-US" sz="1200" dirty="0"/>
          </a:p>
        </p:txBody>
      </p:sp>
      <p:sp>
        <p:nvSpPr>
          <p:cNvPr id="6" name="AutoShape 20"/>
          <p:cNvSpPr>
            <a:spLocks noChangeArrowheads="1"/>
          </p:cNvSpPr>
          <p:nvPr/>
        </p:nvSpPr>
        <p:spPr bwMode="auto">
          <a:xfrm>
            <a:off x="1186521" y="1059185"/>
            <a:ext cx="8193357" cy="304800"/>
          </a:xfrm>
          <a:prstGeom prst="roundRect">
            <a:avLst>
              <a:gd name="adj" fmla="val 12449"/>
            </a:avLst>
          </a:prstGeom>
          <a:gradFill rotWithShape="0">
            <a:gsLst>
              <a:gs pos="0">
                <a:srgbClr val="A3F25F"/>
              </a:gs>
              <a:gs pos="50000">
                <a:srgbClr val="BEF68F"/>
              </a:gs>
              <a:gs pos="100000">
                <a:srgbClr val="A3F25F"/>
              </a:gs>
            </a:gsLst>
            <a:lin ang="2700000" scaled="1"/>
          </a:gradFill>
          <a:ln w="12700">
            <a:solidFill>
              <a:schemeClr val="tx1"/>
            </a:solidFill>
            <a:round/>
          </a:ln>
        </p:spPr>
        <p:txBody>
          <a:bodyPr wrap="none" lIns="90488" tIns="44450" rIns="90488" bIns="44450" anchor="ctr"/>
          <a:lstStyle/>
          <a:p>
            <a:pPr algn="ctr" eaLnBrk="0" hangingPunct="0"/>
            <a:r>
              <a:rPr lang="en-US" sz="1600" b="1"/>
              <a:t>IMPOR YG DIKECUALIKAN DARI PEMUNGUTAN PPh PSL 22</a:t>
            </a:r>
            <a:endParaRPr lang="en-US"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235200" y="1993900"/>
            <a:ext cx="304800" cy="3581400"/>
          </a:xfrm>
          <a:prstGeom prst="rect">
            <a:avLst/>
          </a:prstGeom>
          <a:gradFill rotWithShape="0">
            <a:gsLst>
              <a:gs pos="0">
                <a:srgbClr val="909090"/>
              </a:gs>
              <a:gs pos="50000">
                <a:srgbClr val="CECECE"/>
              </a:gs>
              <a:gs pos="100000">
                <a:srgbClr val="909090"/>
              </a:gs>
            </a:gsLst>
            <a:lin ang="0" scaled="1"/>
          </a:gradFill>
          <a:ln w="9525">
            <a:noFill/>
            <a:miter lim="800000"/>
          </a:ln>
        </p:spPr>
        <p:txBody>
          <a:bodyPr wrap="none" anchor="ctr"/>
          <a:lstStyle/>
          <a:p>
            <a:pPr algn="ctr" eaLnBrk="0" hangingPunct="0"/>
            <a:endParaRPr lang="en-US" sz="2400" b="1">
              <a:solidFill>
                <a:srgbClr val="000066"/>
              </a:solidFill>
            </a:endParaRPr>
          </a:p>
        </p:txBody>
      </p:sp>
      <p:sp>
        <p:nvSpPr>
          <p:cNvPr id="5" name="AutoShape 15"/>
          <p:cNvSpPr>
            <a:spLocks noChangeArrowheads="1"/>
          </p:cNvSpPr>
          <p:nvPr/>
        </p:nvSpPr>
        <p:spPr bwMode="auto">
          <a:xfrm>
            <a:off x="2616200" y="2908300"/>
            <a:ext cx="482600" cy="228600"/>
          </a:xfrm>
          <a:prstGeom prst="rightArrow">
            <a:avLst>
              <a:gd name="adj1" fmla="val 75009"/>
              <a:gd name="adj2" fmla="val 105663"/>
            </a:avLst>
          </a:prstGeom>
          <a:gradFill rotWithShape="0">
            <a:gsLst>
              <a:gs pos="0">
                <a:srgbClr val="909090"/>
              </a:gs>
              <a:gs pos="50000">
                <a:srgbClr val="CECECE"/>
              </a:gs>
              <a:gs pos="100000">
                <a:srgbClr val="909090"/>
              </a:gs>
            </a:gsLst>
            <a:lin ang="5400000" scaled="1"/>
          </a:gradFill>
          <a:ln w="9525">
            <a:noFill/>
            <a:miter lim="800000"/>
          </a:ln>
        </p:spPr>
        <p:txBody>
          <a:bodyPr wrap="none" anchor="ctr"/>
          <a:lstStyle/>
          <a:p>
            <a:pPr algn="ctr" eaLnBrk="0" hangingPunct="0"/>
            <a:endParaRPr lang="en-US" sz="2400" b="1">
              <a:solidFill>
                <a:srgbClr val="000066"/>
              </a:solidFill>
            </a:endParaRPr>
          </a:p>
        </p:txBody>
      </p:sp>
      <p:sp>
        <p:nvSpPr>
          <p:cNvPr id="6" name="AutoShape 16"/>
          <p:cNvSpPr>
            <a:spLocks noChangeArrowheads="1"/>
          </p:cNvSpPr>
          <p:nvPr/>
        </p:nvSpPr>
        <p:spPr bwMode="auto">
          <a:xfrm>
            <a:off x="2616200" y="5346700"/>
            <a:ext cx="457200" cy="228600"/>
          </a:xfrm>
          <a:prstGeom prst="rightArrow">
            <a:avLst>
              <a:gd name="adj1" fmla="val 75009"/>
              <a:gd name="adj2" fmla="val 100102"/>
            </a:avLst>
          </a:prstGeom>
          <a:gradFill rotWithShape="0">
            <a:gsLst>
              <a:gs pos="0">
                <a:srgbClr val="909090"/>
              </a:gs>
              <a:gs pos="50000">
                <a:srgbClr val="CECECE"/>
              </a:gs>
              <a:gs pos="100000">
                <a:srgbClr val="909090"/>
              </a:gs>
            </a:gsLst>
            <a:lin ang="5400000" scaled="1"/>
          </a:gradFill>
          <a:ln w="9525">
            <a:noFill/>
            <a:miter lim="800000"/>
          </a:ln>
        </p:spPr>
        <p:txBody>
          <a:bodyPr wrap="none" anchor="ctr"/>
          <a:lstStyle/>
          <a:p>
            <a:pPr algn="ctr" eaLnBrk="0" hangingPunct="0"/>
            <a:endParaRPr lang="en-US" sz="2400" b="1">
              <a:solidFill>
                <a:srgbClr val="000066"/>
              </a:solidFill>
            </a:endParaRPr>
          </a:p>
        </p:txBody>
      </p:sp>
      <p:sp>
        <p:nvSpPr>
          <p:cNvPr id="7" name="AutoShape 17"/>
          <p:cNvSpPr>
            <a:spLocks noChangeArrowheads="1"/>
          </p:cNvSpPr>
          <p:nvPr/>
        </p:nvSpPr>
        <p:spPr bwMode="auto">
          <a:xfrm>
            <a:off x="3073400" y="2755900"/>
            <a:ext cx="6240463" cy="525541"/>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I</a:t>
            </a:r>
            <a:r>
              <a:rPr lang="en-US" sz="1200" b="1" dirty="0"/>
              <a:t>MPOR BARANG-BARANG YG BERDASARKAN KETENTUAN PERATURAN PERUNDANG-UNDANGAN TIDAK TERUTANG </a:t>
            </a:r>
            <a:r>
              <a:rPr lang="en-US" sz="1200" b="1" dirty="0" err="1"/>
              <a:t>PPh</a:t>
            </a:r>
            <a:endParaRPr lang="en-US" sz="1200" b="1" dirty="0"/>
          </a:p>
        </p:txBody>
      </p:sp>
      <p:sp>
        <p:nvSpPr>
          <p:cNvPr id="8" name="AutoShape 20"/>
          <p:cNvSpPr>
            <a:spLocks noChangeArrowheads="1"/>
          </p:cNvSpPr>
          <p:nvPr/>
        </p:nvSpPr>
        <p:spPr bwMode="auto">
          <a:xfrm>
            <a:off x="2235200" y="1308100"/>
            <a:ext cx="7112000" cy="704850"/>
          </a:xfrm>
          <a:prstGeom prst="roundRect">
            <a:avLst>
              <a:gd name="adj" fmla="val 12449"/>
            </a:avLst>
          </a:prstGeom>
          <a:gradFill rotWithShape="0">
            <a:gsLst>
              <a:gs pos="0">
                <a:srgbClr val="A3F25F"/>
              </a:gs>
              <a:gs pos="50000">
                <a:srgbClr val="BEF68F"/>
              </a:gs>
              <a:gs pos="100000">
                <a:srgbClr val="A3F25F"/>
              </a:gs>
            </a:gsLst>
            <a:lin ang="2700000" scaled="1"/>
          </a:gradFill>
          <a:ln w="12700">
            <a:solidFill>
              <a:schemeClr val="tx1"/>
            </a:solidFill>
            <a:round/>
          </a:ln>
        </p:spPr>
        <p:txBody>
          <a:bodyPr wrap="none" lIns="90488" tIns="44450" rIns="90488" bIns="44450" anchor="ctr"/>
          <a:lstStyle/>
          <a:p>
            <a:pPr algn="ctr" eaLnBrk="0" hangingPunct="0"/>
            <a:r>
              <a:rPr lang="en-US" sz="2400" b="1"/>
              <a:t>IMPOR YG DIKECUALIKAN DARI </a:t>
            </a:r>
            <a:endParaRPr lang="en-US" sz="2400" b="1"/>
          </a:p>
          <a:p>
            <a:pPr algn="ctr" eaLnBrk="0" hangingPunct="0"/>
            <a:r>
              <a:rPr lang="en-US" sz="2400" b="1"/>
              <a:t>PEMUNGUTAN PPh PSL 22</a:t>
            </a:r>
            <a:endParaRPr lang="en-US" sz="2400" b="1"/>
          </a:p>
        </p:txBody>
      </p:sp>
      <p:sp>
        <p:nvSpPr>
          <p:cNvPr id="9" name="AutoShape 21"/>
          <p:cNvSpPr>
            <a:spLocks noChangeArrowheads="1"/>
          </p:cNvSpPr>
          <p:nvPr/>
        </p:nvSpPr>
        <p:spPr bwMode="auto">
          <a:xfrm>
            <a:off x="3073400" y="3975100"/>
            <a:ext cx="6248400" cy="494620"/>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spcBef>
                <a:spcPct val="50000"/>
              </a:spcBef>
            </a:pPr>
            <a:r>
              <a:rPr lang="en-US" sz="1200" b="1" dirty="0"/>
              <a:t>IMPOR ADA WAKTU IMPORNYA NYATA-NYATA DIMAKSUDKAN SEMENTARA JIKA UNTUK DI EKSPOR KEMBALI</a:t>
            </a:r>
            <a:endParaRPr lang="en-US" sz="1200" b="1" dirty="0"/>
          </a:p>
        </p:txBody>
      </p:sp>
      <p:sp>
        <p:nvSpPr>
          <p:cNvPr id="10" name="AutoShape 22"/>
          <p:cNvSpPr>
            <a:spLocks noChangeArrowheads="1"/>
          </p:cNvSpPr>
          <p:nvPr/>
        </p:nvSpPr>
        <p:spPr bwMode="auto">
          <a:xfrm>
            <a:off x="2616200" y="4127500"/>
            <a:ext cx="406400" cy="242888"/>
          </a:xfrm>
          <a:prstGeom prst="rightArrow">
            <a:avLst>
              <a:gd name="adj1" fmla="val 75009"/>
              <a:gd name="adj2" fmla="val 83745"/>
            </a:avLst>
          </a:prstGeom>
          <a:gradFill rotWithShape="0">
            <a:gsLst>
              <a:gs pos="0">
                <a:srgbClr val="909090"/>
              </a:gs>
              <a:gs pos="50000">
                <a:srgbClr val="CECECE"/>
              </a:gs>
              <a:gs pos="100000">
                <a:srgbClr val="909090"/>
              </a:gs>
            </a:gsLst>
            <a:lin ang="5400000" scaled="1"/>
          </a:gradFill>
          <a:ln w="9525">
            <a:noFill/>
            <a:miter lim="800000"/>
          </a:ln>
        </p:spPr>
        <p:txBody>
          <a:bodyPr wrap="none" anchor="ctr"/>
          <a:lstStyle/>
          <a:p>
            <a:pPr algn="ctr" eaLnBrk="0" hangingPunct="0"/>
            <a:endParaRPr lang="en-US" sz="2400" b="1">
              <a:solidFill>
                <a:srgbClr val="000066"/>
              </a:solidFill>
            </a:endParaRPr>
          </a:p>
        </p:txBody>
      </p:sp>
      <p:sp>
        <p:nvSpPr>
          <p:cNvPr id="11" name="AutoShape 24"/>
          <p:cNvSpPr>
            <a:spLocks noChangeArrowheads="1"/>
          </p:cNvSpPr>
          <p:nvPr/>
        </p:nvSpPr>
        <p:spPr bwMode="auto">
          <a:xfrm>
            <a:off x="3111500" y="5194300"/>
            <a:ext cx="6172200" cy="560938"/>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spcBef>
                <a:spcPct val="50000"/>
              </a:spcBef>
            </a:pPr>
            <a:r>
              <a:rPr lang="en-US" sz="1400" b="1" dirty="0"/>
              <a:t>PEMBAYARAN UNTUK PEMBELIAN GABAH DAN/ATAU BERAS OLEH BULOG </a:t>
            </a:r>
            <a:endParaRPr lang="en-US" sz="1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4"/>
          <p:cNvSpPr>
            <a:spLocks noChangeArrowheads="1"/>
          </p:cNvSpPr>
          <p:nvPr/>
        </p:nvSpPr>
        <p:spPr bwMode="auto">
          <a:xfrm>
            <a:off x="1308101" y="2247925"/>
            <a:ext cx="7391399" cy="560388"/>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PEMBAYARAN UNTUK PEMBELIAN BARANG YANG JUMLAHNYA  PALING BANYAK </a:t>
            </a:r>
            <a:r>
              <a:rPr lang="en-US" sz="1400" b="1" dirty="0" err="1"/>
              <a:t>Rp</a:t>
            </a:r>
            <a:r>
              <a:rPr lang="en-US" sz="1400" b="1" dirty="0"/>
              <a:t> 2.000.000,00 (BUKAN JUMLAH YANG DIPECAH-PECAH)</a:t>
            </a:r>
            <a:endParaRPr lang="en-US" sz="1400" b="1" dirty="0"/>
          </a:p>
        </p:txBody>
      </p:sp>
      <p:sp>
        <p:nvSpPr>
          <p:cNvPr id="5" name="AutoShape 15"/>
          <p:cNvSpPr>
            <a:spLocks noChangeArrowheads="1"/>
          </p:cNvSpPr>
          <p:nvPr/>
        </p:nvSpPr>
        <p:spPr bwMode="auto">
          <a:xfrm>
            <a:off x="1308101" y="2857525"/>
            <a:ext cx="7391400" cy="560388"/>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PEMBAYARAN UNTUK PEMBELIAN BAHAN BAKAR MINYAK, LISTRIK, GAS, AIR MINUM/PDAM DAN BENDA POS,</a:t>
            </a:r>
            <a:endParaRPr lang="en-US" sz="1400" b="1" dirty="0"/>
          </a:p>
        </p:txBody>
      </p:sp>
      <p:sp>
        <p:nvSpPr>
          <p:cNvPr id="6" name="AutoShape 16"/>
          <p:cNvSpPr>
            <a:spLocks noChangeArrowheads="1"/>
          </p:cNvSpPr>
          <p:nvPr/>
        </p:nvSpPr>
        <p:spPr bwMode="auto">
          <a:xfrm>
            <a:off x="1308100" y="3522688"/>
            <a:ext cx="7391400" cy="790575"/>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PEMBAYARAN UNTUK PEMBELIAN BARANG SEHUBUNGAN DGN PEKERJAAN YANG DILAKUKAN  DALAM RANGKA PELAKSANAAN PROYEK PEMERINTAH YG DIBIAYAI DENGAN HIBAH ATAU DANA PINJAMAN LUAR NEGERI</a:t>
            </a:r>
            <a:endParaRPr lang="en-US" sz="1400" b="1" dirty="0"/>
          </a:p>
        </p:txBody>
      </p:sp>
      <p:sp>
        <p:nvSpPr>
          <p:cNvPr id="7" name="AutoShape 22"/>
          <p:cNvSpPr>
            <a:spLocks noChangeArrowheads="1"/>
          </p:cNvSpPr>
          <p:nvPr/>
        </p:nvSpPr>
        <p:spPr bwMode="auto">
          <a:xfrm>
            <a:off x="1308101" y="1639913"/>
            <a:ext cx="7391400" cy="560387"/>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a:t>PENYERAHAN BARANG-BARANG YG BERDASARKAN KETENTUAN PERATURAN PERUNDANG-UNDANGAN TIDAK TERUTANG PPh</a:t>
            </a:r>
            <a:endParaRPr lang="en-US" sz="1400" b="1"/>
          </a:p>
        </p:txBody>
      </p:sp>
      <p:sp>
        <p:nvSpPr>
          <p:cNvPr id="8" name="AutoShape 25"/>
          <p:cNvSpPr>
            <a:spLocks noChangeArrowheads="1"/>
          </p:cNvSpPr>
          <p:nvPr/>
        </p:nvSpPr>
        <p:spPr bwMode="auto">
          <a:xfrm>
            <a:off x="1308100" y="4427038"/>
            <a:ext cx="7391400" cy="560938"/>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PEMBAYARAN / PENCAIRAN DANA JARINGAN PENGAMANAN SOSIAL OLEH KPPN</a:t>
            </a:r>
            <a:endParaRPr lang="en-US" sz="1400" b="1" dirty="0"/>
          </a:p>
        </p:txBody>
      </p:sp>
      <p:sp>
        <p:nvSpPr>
          <p:cNvPr id="9" name="AutoShape 28"/>
          <p:cNvSpPr>
            <a:spLocks noChangeArrowheads="1"/>
          </p:cNvSpPr>
          <p:nvPr/>
        </p:nvSpPr>
        <p:spPr bwMode="auto">
          <a:xfrm>
            <a:off x="1257174" y="5124487"/>
            <a:ext cx="7391400" cy="1257275"/>
          </a:xfrm>
          <a:prstGeom prst="roundRect">
            <a:avLst>
              <a:gd name="adj" fmla="val 12449"/>
            </a:avLst>
          </a:prstGeom>
          <a:solidFill>
            <a:srgbClr val="FFC5CF"/>
          </a:solidFill>
          <a:ln w="12700">
            <a:solidFill>
              <a:schemeClr val="tx2"/>
            </a:solidFill>
            <a:round/>
          </a:ln>
        </p:spPr>
        <p:txBody>
          <a:bodyPr wrap="square" lIns="90488" tIns="44450" rIns="90488" bIns="44450">
            <a:spAutoFit/>
          </a:bodyPr>
          <a:lstStyle/>
          <a:p>
            <a:pPr eaLnBrk="0" hangingPunct="0"/>
            <a:r>
              <a:rPr lang="en-US" sz="1400" b="1" dirty="0"/>
              <a:t>IMPOR KEMBALI (RE-IMPOR YG MELIPUTI BARANG </a:t>
            </a:r>
            <a:r>
              <a:rPr lang="en-US" sz="1400" b="1" dirty="0" err="1"/>
              <a:t>BARANG</a:t>
            </a:r>
            <a:r>
              <a:rPr lang="en-US" sz="1400" b="1" dirty="0"/>
              <a:t> YG TELAH DIEKSPOR KEMUDIAN DIIMPOR KEMABLI DLM KUALITAS YG SAMA ATAU BRG-BRG YG TELAH DIEKSPOR UTK KEPERLUAN PERBAIKAN, PENGERJAAN DAN PENGUJIAN YG TELAH MEMENUHI SYARAT YG DITENTUKAN OLEH DIT.BEA CUKAI </a:t>
            </a:r>
            <a:endParaRPr lang="en-US" sz="1400" b="1" dirty="0"/>
          </a:p>
        </p:txBody>
      </p:sp>
      <p:sp>
        <p:nvSpPr>
          <p:cNvPr id="10" name="AutoShape 13"/>
          <p:cNvSpPr>
            <a:spLocks noChangeArrowheads="1"/>
          </p:cNvSpPr>
          <p:nvPr/>
        </p:nvSpPr>
        <p:spPr bwMode="auto">
          <a:xfrm>
            <a:off x="1506412" y="557238"/>
            <a:ext cx="6265862" cy="966787"/>
          </a:xfrm>
          <a:prstGeom prst="roundRect">
            <a:avLst>
              <a:gd name="adj" fmla="val 12449"/>
            </a:avLst>
          </a:prstGeom>
          <a:gradFill rotWithShape="0">
            <a:gsLst>
              <a:gs pos="0">
                <a:srgbClr val="66FF99"/>
              </a:gs>
              <a:gs pos="50000">
                <a:srgbClr val="94FFB7"/>
              </a:gs>
              <a:gs pos="100000">
                <a:srgbClr val="66FF99"/>
              </a:gs>
            </a:gsLst>
            <a:lin ang="2700000" scaled="1"/>
          </a:gradFill>
          <a:ln w="12700">
            <a:solidFill>
              <a:schemeClr val="tx1"/>
            </a:solidFill>
            <a:round/>
          </a:ln>
        </p:spPr>
        <p:txBody>
          <a:bodyPr wrap="none" lIns="90488" tIns="44450" rIns="90488" bIns="44450" anchor="ctr"/>
          <a:lstStyle/>
          <a:p>
            <a:pPr algn="ctr" eaLnBrk="0" hangingPunct="0"/>
            <a:r>
              <a:rPr lang="en-US" b="1" dirty="0"/>
              <a:t>PEMBAYARAN ATAS PENYERAHAN/PEMBELIAN </a:t>
            </a:r>
            <a:endParaRPr lang="en-US" b="1" dirty="0"/>
          </a:p>
          <a:p>
            <a:pPr algn="ctr" eaLnBrk="0" hangingPunct="0"/>
            <a:r>
              <a:rPr lang="en-US" b="1" dirty="0"/>
              <a:t>BARANG YANG DIKECUALIKAN DARI </a:t>
            </a:r>
            <a:endParaRPr lang="en-US" b="1" dirty="0"/>
          </a:p>
          <a:p>
            <a:pPr algn="ctr" eaLnBrk="0" hangingPunct="0"/>
            <a:r>
              <a:rPr lang="en-US" b="1" dirty="0"/>
              <a:t>PEMUNGUTAN </a:t>
            </a:r>
            <a:r>
              <a:rPr lang="en-US" b="1" dirty="0" err="1"/>
              <a:t>PPh</a:t>
            </a:r>
            <a:r>
              <a:rPr lang="en-US" b="1" dirty="0"/>
              <a:t> PSL 22</a:t>
            </a:r>
            <a:endParaRPr lang="en-US" b="1" dirty="0"/>
          </a:p>
        </p:txBody>
      </p:sp>
      <p:sp>
        <p:nvSpPr>
          <p:cNvPr id="11" name="Rectangle 17"/>
          <p:cNvSpPr>
            <a:spLocks noChangeArrowheads="1"/>
          </p:cNvSpPr>
          <p:nvPr/>
        </p:nvSpPr>
        <p:spPr bwMode="auto">
          <a:xfrm>
            <a:off x="685674" y="781075"/>
            <a:ext cx="812800" cy="171450"/>
          </a:xfrm>
          <a:prstGeom prst="rect">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2" name="Rectangle 18"/>
          <p:cNvSpPr>
            <a:spLocks noChangeArrowheads="1"/>
          </p:cNvSpPr>
          <p:nvPr/>
        </p:nvSpPr>
        <p:spPr bwMode="auto">
          <a:xfrm>
            <a:off x="584074" y="781075"/>
            <a:ext cx="203200" cy="5200650"/>
          </a:xfrm>
          <a:prstGeom prst="rect">
            <a:avLst/>
          </a:prstGeom>
          <a:solidFill>
            <a:schemeClr val="tx2">
              <a:lumMod val="75000"/>
            </a:schemeClr>
          </a:solidFill>
          <a:ln w="9525">
            <a:solidFill>
              <a:schemeClr val="tx1"/>
            </a:solidFill>
            <a:miter lim="800000"/>
          </a:ln>
        </p:spPr>
        <p:txBody>
          <a:bodyPr wrap="none" anchor="ctr"/>
          <a:lstStyle/>
          <a:p>
            <a:pPr algn="ctr" eaLnBrk="0" hangingPunct="0"/>
            <a:endParaRPr lang="en-US" sz="2400" b="1">
              <a:solidFill>
                <a:srgbClr val="000066"/>
              </a:solidFill>
            </a:endParaRPr>
          </a:p>
        </p:txBody>
      </p:sp>
      <p:sp>
        <p:nvSpPr>
          <p:cNvPr id="13" name="AutoShape 19"/>
          <p:cNvSpPr>
            <a:spLocks noChangeArrowheads="1"/>
          </p:cNvSpPr>
          <p:nvPr/>
        </p:nvSpPr>
        <p:spPr bwMode="auto">
          <a:xfrm>
            <a:off x="761874" y="2409850"/>
            <a:ext cx="482600" cy="228600"/>
          </a:xfrm>
          <a:prstGeom prst="rightArrow">
            <a:avLst>
              <a:gd name="adj1" fmla="val 75009"/>
              <a:gd name="adj2" fmla="val 105663"/>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4" name="AutoShape 20"/>
          <p:cNvSpPr>
            <a:spLocks noChangeArrowheads="1"/>
          </p:cNvSpPr>
          <p:nvPr/>
        </p:nvSpPr>
        <p:spPr bwMode="auto">
          <a:xfrm>
            <a:off x="819087" y="3038500"/>
            <a:ext cx="457200" cy="228600"/>
          </a:xfrm>
          <a:prstGeom prst="rightArrow">
            <a:avLst>
              <a:gd name="adj1" fmla="val 75009"/>
              <a:gd name="adj2" fmla="val 100102"/>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5" name="AutoShape 21"/>
          <p:cNvSpPr>
            <a:spLocks noChangeArrowheads="1"/>
          </p:cNvSpPr>
          <p:nvPr/>
        </p:nvSpPr>
        <p:spPr bwMode="auto">
          <a:xfrm>
            <a:off x="799974" y="3697337"/>
            <a:ext cx="457200" cy="228600"/>
          </a:xfrm>
          <a:prstGeom prst="rightArrow">
            <a:avLst>
              <a:gd name="adj1" fmla="val 75009"/>
              <a:gd name="adj2" fmla="val 100102"/>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6" name="AutoShape 23"/>
          <p:cNvSpPr>
            <a:spLocks noChangeArrowheads="1"/>
          </p:cNvSpPr>
          <p:nvPr/>
        </p:nvSpPr>
        <p:spPr bwMode="auto">
          <a:xfrm>
            <a:off x="761874" y="4593207"/>
            <a:ext cx="457200" cy="228600"/>
          </a:xfrm>
          <a:prstGeom prst="rightArrow">
            <a:avLst>
              <a:gd name="adj1" fmla="val 75009"/>
              <a:gd name="adj2" fmla="val 100102"/>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7" name="AutoShape 26"/>
          <p:cNvSpPr>
            <a:spLocks noChangeArrowheads="1"/>
          </p:cNvSpPr>
          <p:nvPr/>
        </p:nvSpPr>
        <p:spPr bwMode="auto">
          <a:xfrm>
            <a:off x="761748" y="5476402"/>
            <a:ext cx="457200" cy="228600"/>
          </a:xfrm>
          <a:prstGeom prst="rightArrow">
            <a:avLst>
              <a:gd name="adj1" fmla="val 75009"/>
              <a:gd name="adj2" fmla="val 100102"/>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
        <p:nvSpPr>
          <p:cNvPr id="18" name="AutoShape 27"/>
          <p:cNvSpPr>
            <a:spLocks noChangeArrowheads="1"/>
          </p:cNvSpPr>
          <p:nvPr/>
        </p:nvSpPr>
        <p:spPr bwMode="auto">
          <a:xfrm>
            <a:off x="787274" y="1981225"/>
            <a:ext cx="482600" cy="228600"/>
          </a:xfrm>
          <a:prstGeom prst="rightArrow">
            <a:avLst>
              <a:gd name="adj1" fmla="val 75009"/>
              <a:gd name="adj2" fmla="val 105663"/>
            </a:avLst>
          </a:prstGeom>
          <a:solidFill>
            <a:schemeClr val="tx2">
              <a:lumMod val="75000"/>
            </a:schemeClr>
          </a:solidFill>
          <a:ln w="9525">
            <a:noFill/>
            <a:miter lim="800000"/>
          </a:ln>
        </p:spPr>
        <p:txBody>
          <a:bodyPr wrap="none" anchor="ctr"/>
          <a:lstStyle/>
          <a:p>
            <a:pPr algn="ctr" eaLnBrk="0" hangingPunct="0"/>
            <a:endParaRPr lang="en-US" sz="2400" b="1">
              <a:solidFill>
                <a:srgbClr val="0000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79400" y="1298575"/>
            <a:ext cx="8385175" cy="1097809"/>
          </a:xfrm>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en-US" dirty="0" err="1">
                <a:solidFill>
                  <a:srgbClr val="FF0000"/>
                </a:solidFill>
                <a:ea typeface="ＭＳ Ｐゴシック" panose="020B0600070205080204" pitchFamily="34" charset="-128"/>
              </a:rPr>
              <a:t>Tidak</a:t>
            </a:r>
            <a:r>
              <a:rPr lang="en-US" dirty="0">
                <a:solidFill>
                  <a:srgbClr val="FF0000"/>
                </a:solidFill>
                <a:ea typeface="ＭＳ Ｐゴシック" panose="020B0600070205080204" pitchFamily="34" charset="-128"/>
              </a:rPr>
              <a:t> </a:t>
            </a:r>
            <a:r>
              <a:rPr lang="en-US" dirty="0" err="1">
                <a:solidFill>
                  <a:srgbClr val="FF0000"/>
                </a:solidFill>
                <a:ea typeface="ＭＳ Ｐゴシック" panose="020B0600070205080204" pitchFamily="34" charset="-128"/>
              </a:rPr>
              <a:t>ber</a:t>
            </a:r>
            <a:r>
              <a:rPr lang="en-US" dirty="0">
                <a:solidFill>
                  <a:srgbClr val="FF0000"/>
                </a:solidFill>
                <a:ea typeface="ＭＳ Ｐゴシック" panose="020B0600070205080204" pitchFamily="34" charset="-128"/>
              </a:rPr>
              <a:t>-NPWP…..</a:t>
            </a:r>
            <a:endParaRPr lang="en-US" dirty="0">
              <a:solidFill>
                <a:srgbClr val="FF0000"/>
              </a:solidFill>
              <a:ea typeface="ＭＳ Ｐゴシック" panose="020B0600070205080204" pitchFamily="34" charset="-128"/>
            </a:endParaRPr>
          </a:p>
        </p:txBody>
      </p:sp>
      <p:sp>
        <p:nvSpPr>
          <p:cNvPr id="5" name="Rectangle 3"/>
          <p:cNvSpPr txBox="1">
            <a:spLocks noRot="1" noChangeArrowheads="1"/>
          </p:cNvSpPr>
          <p:nvPr/>
        </p:nvSpPr>
        <p:spPr>
          <a:xfrm>
            <a:off x="279400" y="2654300"/>
            <a:ext cx="11620500" cy="321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400" dirty="0" err="1">
                <a:ea typeface="ＭＳ Ｐゴシック" panose="020B0600070205080204" pitchFamily="34" charset="-128"/>
              </a:rPr>
              <a:t>Dalam</a:t>
            </a:r>
            <a:r>
              <a:rPr lang="en-US" sz="4400" dirty="0">
                <a:ea typeface="ＭＳ Ｐゴシック" panose="020B0600070205080204" pitchFamily="34" charset="-128"/>
              </a:rPr>
              <a:t> </a:t>
            </a:r>
            <a:r>
              <a:rPr lang="en-US" sz="4400" dirty="0" err="1">
                <a:ea typeface="ＭＳ Ｐゴシック" panose="020B0600070205080204" pitchFamily="34" charset="-128"/>
              </a:rPr>
              <a:t>hal</a:t>
            </a:r>
            <a:r>
              <a:rPr lang="en-US" sz="4400" dirty="0">
                <a:ea typeface="ＭＳ Ｐゴシック" panose="020B0600070205080204" pitchFamily="34" charset="-128"/>
              </a:rPr>
              <a:t> WP yang </a:t>
            </a:r>
            <a:r>
              <a:rPr lang="en-US" sz="4400" dirty="0" err="1">
                <a:ea typeface="ＭＳ Ｐゴシック" panose="020B0600070205080204" pitchFamily="34" charset="-128"/>
              </a:rPr>
              <a:t>menerima</a:t>
            </a:r>
            <a:r>
              <a:rPr lang="en-US" sz="4400" dirty="0">
                <a:ea typeface="ＭＳ Ｐゴシック" panose="020B0600070205080204" pitchFamily="34" charset="-128"/>
              </a:rPr>
              <a:t> </a:t>
            </a:r>
            <a:r>
              <a:rPr lang="en-US" sz="4400" dirty="0" err="1">
                <a:ea typeface="ＭＳ Ｐゴシック" panose="020B0600070205080204" pitchFamily="34" charset="-128"/>
              </a:rPr>
              <a:t>atau</a:t>
            </a:r>
            <a:r>
              <a:rPr lang="en-US" sz="4400" dirty="0">
                <a:ea typeface="ＭＳ Ｐゴシック" panose="020B0600070205080204" pitchFamily="34" charset="-128"/>
              </a:rPr>
              <a:t> </a:t>
            </a:r>
            <a:r>
              <a:rPr lang="en-US" sz="4400" dirty="0" err="1">
                <a:ea typeface="ＭＳ Ｐゴシック" panose="020B0600070205080204" pitchFamily="34" charset="-128"/>
              </a:rPr>
              <a:t>memperoleh</a:t>
            </a:r>
            <a:r>
              <a:rPr lang="en-US" sz="4400" dirty="0">
                <a:ea typeface="ＭＳ Ｐゴシック" panose="020B0600070205080204" pitchFamily="34" charset="-128"/>
              </a:rPr>
              <a:t> </a:t>
            </a:r>
            <a:r>
              <a:rPr lang="en-US" sz="4400" dirty="0" err="1">
                <a:ea typeface="ＭＳ Ｐゴシック" panose="020B0600070205080204" pitchFamily="34" charset="-128"/>
              </a:rPr>
              <a:t>penghasilan</a:t>
            </a:r>
            <a:r>
              <a:rPr lang="en-US" sz="4400" dirty="0">
                <a:ea typeface="ＭＳ Ｐゴシック" panose="020B0600070205080204" pitchFamily="34" charset="-128"/>
              </a:rPr>
              <a:t> </a:t>
            </a:r>
            <a:r>
              <a:rPr lang="en-US" sz="4400" dirty="0" err="1">
                <a:ea typeface="ＭＳ Ｐゴシック" panose="020B0600070205080204" pitchFamily="34" charset="-128"/>
              </a:rPr>
              <a:t>tidak</a:t>
            </a:r>
            <a:r>
              <a:rPr lang="en-US" sz="4400" dirty="0">
                <a:ea typeface="ＭＳ Ｐゴシック" panose="020B0600070205080204" pitchFamily="34" charset="-128"/>
              </a:rPr>
              <a:t> </a:t>
            </a:r>
            <a:r>
              <a:rPr lang="en-US" sz="4400" dirty="0" err="1">
                <a:ea typeface="ＭＳ Ｐゴシック" panose="020B0600070205080204" pitchFamily="34" charset="-128"/>
              </a:rPr>
              <a:t>mempunyai</a:t>
            </a:r>
            <a:r>
              <a:rPr lang="en-US" sz="4400" dirty="0">
                <a:ea typeface="ＭＳ Ｐゴシック" panose="020B0600070205080204" pitchFamily="34" charset="-128"/>
              </a:rPr>
              <a:t> NPWP </a:t>
            </a:r>
            <a:r>
              <a:rPr lang="en-US" sz="4400" dirty="0" err="1">
                <a:ea typeface="ＭＳ Ｐゴシック" panose="020B0600070205080204" pitchFamily="34" charset="-128"/>
              </a:rPr>
              <a:t>maka</a:t>
            </a:r>
            <a:r>
              <a:rPr lang="en-US" sz="4400" dirty="0">
                <a:ea typeface="ＭＳ Ｐゴシック" panose="020B0600070205080204" pitchFamily="34" charset="-128"/>
              </a:rPr>
              <a:t> </a:t>
            </a:r>
            <a:r>
              <a:rPr lang="en-US" sz="4400" dirty="0" err="1">
                <a:ea typeface="ＭＳ Ｐゴシック" panose="020B0600070205080204" pitchFamily="34" charset="-128"/>
              </a:rPr>
              <a:t>besarnya</a:t>
            </a:r>
            <a:r>
              <a:rPr lang="en-US" sz="4400" dirty="0">
                <a:ea typeface="ＭＳ Ｐゴシック" panose="020B0600070205080204" pitchFamily="34" charset="-128"/>
              </a:rPr>
              <a:t> </a:t>
            </a:r>
            <a:r>
              <a:rPr lang="en-US" sz="4400" dirty="0" err="1">
                <a:ea typeface="ＭＳ Ｐゴシック" panose="020B0600070205080204" pitchFamily="34" charset="-128"/>
              </a:rPr>
              <a:t>tarif</a:t>
            </a:r>
            <a:r>
              <a:rPr lang="en-US" sz="4400" dirty="0">
                <a:ea typeface="ＭＳ Ｐゴシック" panose="020B0600070205080204" pitchFamily="34" charset="-128"/>
              </a:rPr>
              <a:t> </a:t>
            </a:r>
            <a:r>
              <a:rPr lang="en-US" sz="4400" dirty="0" err="1">
                <a:ea typeface="ＭＳ Ｐゴシック" panose="020B0600070205080204" pitchFamily="34" charset="-128"/>
              </a:rPr>
              <a:t>PPh</a:t>
            </a:r>
            <a:r>
              <a:rPr lang="en-US" sz="4400" dirty="0">
                <a:ea typeface="ＭＳ Ｐゴシック" panose="020B0600070205080204" pitchFamily="34" charset="-128"/>
              </a:rPr>
              <a:t> Ps. 22 </a:t>
            </a:r>
            <a:r>
              <a:rPr lang="en-US" sz="4400" dirty="0" err="1">
                <a:ea typeface="ＭＳ Ｐゴシック" panose="020B0600070205080204" pitchFamily="34" charset="-128"/>
              </a:rPr>
              <a:t>adalah</a:t>
            </a:r>
            <a:r>
              <a:rPr lang="en-US" sz="4400" dirty="0">
                <a:ea typeface="ＭＳ Ｐゴシック" panose="020B0600070205080204" pitchFamily="34" charset="-128"/>
              </a:rPr>
              <a:t> 100% </a:t>
            </a:r>
            <a:r>
              <a:rPr lang="en-US" sz="4400" dirty="0" err="1">
                <a:ea typeface="ＭＳ Ｐゴシック" panose="020B0600070205080204" pitchFamily="34" charset="-128"/>
              </a:rPr>
              <a:t>lebih</a:t>
            </a:r>
            <a:r>
              <a:rPr lang="en-US" sz="4400" dirty="0">
                <a:ea typeface="ＭＳ Ｐゴシック" panose="020B0600070205080204" pitchFamily="34" charset="-128"/>
              </a:rPr>
              <a:t> </a:t>
            </a:r>
            <a:r>
              <a:rPr lang="en-US" sz="4400" dirty="0" err="1">
                <a:ea typeface="ＭＳ Ｐゴシック" panose="020B0600070205080204" pitchFamily="34" charset="-128"/>
              </a:rPr>
              <a:t>tinggi</a:t>
            </a:r>
            <a:r>
              <a:rPr lang="en-US" sz="4400" dirty="0">
                <a:ea typeface="ＭＳ Ｐゴシック" panose="020B0600070205080204" pitchFamily="34" charset="-128"/>
              </a:rPr>
              <a:t>. </a:t>
            </a:r>
            <a:endParaRPr lang="en-US" sz="4400" dirty="0">
              <a:ea typeface="ＭＳ Ｐゴシック" panose="020B0600070205080204" pitchFamily="34" charset="-128"/>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523880" y="5403960"/>
              <a:ext cx="360" cy="360"/>
            </p14:xfrm>
          </p:contentPart>
        </mc:Choice>
        <mc:Fallback xmlns="">
          <p:pic>
            <p:nvPicPr>
              <p:cNvPr id="2" name="Ink 1"/>
            </p:nvPicPr>
            <p:blipFill>
              <a:blip r:embed="rId2"/>
            </p:blipFill>
            <p:spPr>
              <a:xfrm>
                <a:off x="1523880" y="5403960"/>
                <a:ext cx="360" cy="36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edge">
                                      <p:cBhvr>
                                        <p:cTn id="11" dur="200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edge">
                                      <p:cBhvr>
                                        <p:cTn id="1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19400" y="1219200"/>
            <a:ext cx="71628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1" hangingPunct="1"/>
            <a:r>
              <a:rPr lang="en-US" sz="2400" b="1">
                <a:latin typeface="Tahoma" panose="020B0604030504040204" pitchFamily="34" charset="0"/>
              </a:rPr>
              <a:t>KEWAJIBAN FORMIL BENDAHARAWAN</a:t>
            </a:r>
            <a:endParaRPr lang="en-GB" sz="2400" b="1">
              <a:latin typeface="Tahoma" panose="020B0604030504040204" pitchFamily="34" charset="0"/>
            </a:endParaRPr>
          </a:p>
        </p:txBody>
      </p:sp>
      <p:sp>
        <p:nvSpPr>
          <p:cNvPr id="5" name="Rectangle 3"/>
          <p:cNvSpPr>
            <a:spLocks noChangeArrowheads="1"/>
          </p:cNvSpPr>
          <p:nvPr/>
        </p:nvSpPr>
        <p:spPr bwMode="auto">
          <a:xfrm>
            <a:off x="2133600" y="2438400"/>
            <a:ext cx="2362200" cy="4572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eaLnBrk="1" hangingPunct="1"/>
            <a:r>
              <a:rPr lang="en-US" sz="2400" b="1" dirty="0">
                <a:latin typeface="Tahoma" panose="020B0604030504040204" pitchFamily="34" charset="0"/>
              </a:rPr>
              <a:t>PEMUNGUTAN</a:t>
            </a:r>
            <a:endParaRPr lang="en-GB" sz="2400" b="1" dirty="0">
              <a:latin typeface="Tahoma" panose="020B0604030504040204" pitchFamily="34" charset="0"/>
            </a:endParaRPr>
          </a:p>
        </p:txBody>
      </p:sp>
      <p:sp>
        <p:nvSpPr>
          <p:cNvPr id="6" name="Rectangle 4"/>
          <p:cNvSpPr>
            <a:spLocks noChangeArrowheads="1"/>
          </p:cNvSpPr>
          <p:nvPr/>
        </p:nvSpPr>
        <p:spPr bwMode="auto">
          <a:xfrm>
            <a:off x="5029200" y="2438400"/>
            <a:ext cx="2438400" cy="4572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eaLnBrk="1" hangingPunct="1"/>
            <a:r>
              <a:rPr lang="en-US" sz="2400" b="1">
                <a:latin typeface="Tahoma" panose="020B0604030504040204" pitchFamily="34" charset="0"/>
              </a:rPr>
              <a:t>PENYETORAN</a:t>
            </a:r>
            <a:endParaRPr lang="en-GB" sz="2400" b="1">
              <a:latin typeface="Tahoma" panose="020B0604030504040204" pitchFamily="34" charset="0"/>
            </a:endParaRPr>
          </a:p>
        </p:txBody>
      </p:sp>
      <p:sp>
        <p:nvSpPr>
          <p:cNvPr id="7" name="Rectangle 5"/>
          <p:cNvSpPr>
            <a:spLocks noChangeArrowheads="1"/>
          </p:cNvSpPr>
          <p:nvPr/>
        </p:nvSpPr>
        <p:spPr bwMode="auto">
          <a:xfrm>
            <a:off x="7772400" y="2438400"/>
            <a:ext cx="2362200" cy="4572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eaLnBrk="1" hangingPunct="1"/>
            <a:r>
              <a:rPr lang="en-US" sz="2400" b="1">
                <a:latin typeface="Tahoma" panose="020B0604030504040204" pitchFamily="34" charset="0"/>
              </a:rPr>
              <a:t>PELAPORAN</a:t>
            </a:r>
            <a:endParaRPr lang="en-GB" sz="2400" b="1">
              <a:latin typeface="Tahoma" panose="020B0604030504040204" pitchFamily="34" charset="0"/>
            </a:endParaRPr>
          </a:p>
        </p:txBody>
      </p:sp>
      <p:sp>
        <p:nvSpPr>
          <p:cNvPr id="8" name="AutoShape 6"/>
          <p:cNvSpPr>
            <a:spLocks noChangeArrowheads="1"/>
          </p:cNvSpPr>
          <p:nvPr/>
        </p:nvSpPr>
        <p:spPr bwMode="auto">
          <a:xfrm>
            <a:off x="2819400" y="3124200"/>
            <a:ext cx="685800" cy="609600"/>
          </a:xfrm>
          <a:prstGeom prst="downArrow">
            <a:avLst>
              <a:gd name="adj1" fmla="val 50000"/>
              <a:gd name="adj2" fmla="val 25000"/>
            </a:avLst>
          </a:prstGeom>
          <a:solidFill>
            <a:srgbClr val="00CC00"/>
          </a:solidFill>
          <a:ln w="12700">
            <a:solidFill>
              <a:schemeClr val="tx1"/>
            </a:solidFill>
            <a:miter lim="800000"/>
            <a:headEnd type="none" w="sm" len="sm"/>
            <a:tailEnd type="none" w="sm" len="sm"/>
          </a:ln>
        </p:spPr>
        <p:txBody>
          <a:bodyPr wrap="none" anchor="ctr"/>
          <a:lstStyle/>
          <a:p>
            <a:endParaRPr lang="en-US"/>
          </a:p>
        </p:txBody>
      </p:sp>
      <p:sp>
        <p:nvSpPr>
          <p:cNvPr id="9" name="AutoShape 7"/>
          <p:cNvSpPr>
            <a:spLocks noChangeArrowheads="1"/>
          </p:cNvSpPr>
          <p:nvPr/>
        </p:nvSpPr>
        <p:spPr bwMode="auto">
          <a:xfrm>
            <a:off x="1981200" y="3810000"/>
            <a:ext cx="2667000" cy="2286000"/>
          </a:xfrm>
          <a:prstGeom prst="roundRect">
            <a:avLst>
              <a:gd name="adj" fmla="val 16667"/>
            </a:avLst>
          </a:prstGeom>
          <a:solidFill>
            <a:srgbClr val="FFCC00"/>
          </a:solidFill>
          <a:ln w="12700">
            <a:solidFill>
              <a:schemeClr val="tx1"/>
            </a:solidFill>
            <a:round/>
            <a:headEnd type="none" w="sm" len="sm"/>
            <a:tailEnd type="none" w="sm" len="sm"/>
          </a:ln>
        </p:spPr>
        <p:txBody>
          <a:bodyPr wrap="none" anchor="ctr"/>
          <a:lstStyle/>
          <a:p>
            <a:pPr algn="ctr" eaLnBrk="1" hangingPunct="1"/>
            <a:r>
              <a:rPr lang="en-US" sz="3200" b="1">
                <a:latin typeface="Tahoma" panose="020B0604030504040204" pitchFamily="34" charset="0"/>
              </a:rPr>
              <a:t>Pada saat</a:t>
            </a:r>
            <a:endParaRPr lang="en-US" sz="3200" b="1">
              <a:latin typeface="Tahoma" panose="020B0604030504040204" pitchFamily="34" charset="0"/>
            </a:endParaRPr>
          </a:p>
          <a:p>
            <a:pPr algn="ctr" eaLnBrk="1" hangingPunct="1"/>
            <a:r>
              <a:rPr lang="en-US" sz="3200" b="1">
                <a:latin typeface="Tahoma" panose="020B0604030504040204" pitchFamily="34" charset="0"/>
              </a:rPr>
              <a:t>pembayaran</a:t>
            </a:r>
            <a:endParaRPr lang="en-GB" sz="3200" b="1">
              <a:latin typeface="Tahoma" panose="020B0604030504040204" pitchFamily="34" charset="0"/>
            </a:endParaRPr>
          </a:p>
        </p:txBody>
      </p:sp>
      <p:sp>
        <p:nvSpPr>
          <p:cNvPr id="10" name="AutoShape 8"/>
          <p:cNvSpPr>
            <a:spLocks noChangeArrowheads="1"/>
          </p:cNvSpPr>
          <p:nvPr/>
        </p:nvSpPr>
        <p:spPr bwMode="auto">
          <a:xfrm>
            <a:off x="5867400" y="3124200"/>
            <a:ext cx="685800" cy="609600"/>
          </a:xfrm>
          <a:prstGeom prst="downArrow">
            <a:avLst>
              <a:gd name="adj1" fmla="val 50000"/>
              <a:gd name="adj2" fmla="val 25000"/>
            </a:avLst>
          </a:prstGeom>
          <a:solidFill>
            <a:srgbClr val="00CC00"/>
          </a:solidFill>
          <a:ln w="12700">
            <a:solidFill>
              <a:schemeClr val="tx1"/>
            </a:solidFill>
            <a:miter lim="800000"/>
            <a:headEnd type="none" w="sm" len="sm"/>
            <a:tailEnd type="none" w="sm" len="sm"/>
          </a:ln>
        </p:spPr>
        <p:txBody>
          <a:bodyPr wrap="none" anchor="ctr"/>
          <a:lstStyle/>
          <a:p>
            <a:endParaRPr lang="en-US"/>
          </a:p>
        </p:txBody>
      </p:sp>
      <p:sp>
        <p:nvSpPr>
          <p:cNvPr id="11" name="AutoShape 9"/>
          <p:cNvSpPr>
            <a:spLocks noChangeArrowheads="1"/>
          </p:cNvSpPr>
          <p:nvPr/>
        </p:nvSpPr>
        <p:spPr bwMode="auto">
          <a:xfrm>
            <a:off x="5029200" y="3810000"/>
            <a:ext cx="2514600" cy="2362200"/>
          </a:xfrm>
          <a:prstGeom prst="roundRect">
            <a:avLst>
              <a:gd name="adj" fmla="val 16667"/>
            </a:avLst>
          </a:prstGeom>
          <a:solidFill>
            <a:srgbClr val="FFCC00"/>
          </a:solidFill>
          <a:ln w="12700">
            <a:solidFill>
              <a:schemeClr val="tx1"/>
            </a:solidFill>
            <a:round/>
            <a:headEnd type="none" w="sm" len="sm"/>
            <a:tailEnd type="none" w="sm" len="sm"/>
          </a:ln>
        </p:spPr>
        <p:txBody>
          <a:bodyPr wrap="none" anchor="ctr"/>
          <a:lstStyle/>
          <a:p>
            <a:pPr algn="ctr" eaLnBrk="1" hangingPunct="1"/>
            <a:r>
              <a:rPr lang="en-US" sz="2400" b="1">
                <a:latin typeface="Tahoma" panose="020B0604030504040204" pitchFamily="34" charset="0"/>
              </a:rPr>
              <a:t>Paling lambat</a:t>
            </a:r>
            <a:endParaRPr lang="en-US" sz="2400" b="1">
              <a:latin typeface="Tahoma" panose="020B0604030504040204" pitchFamily="34" charset="0"/>
            </a:endParaRPr>
          </a:p>
          <a:p>
            <a:pPr algn="ctr" eaLnBrk="1" hangingPunct="1"/>
            <a:r>
              <a:rPr lang="en-US" sz="2400" b="1">
                <a:latin typeface="Tahoma" panose="020B0604030504040204" pitchFamily="34" charset="0"/>
              </a:rPr>
              <a:t>7 hari setelah</a:t>
            </a:r>
            <a:endParaRPr lang="en-US" sz="2400" b="1">
              <a:latin typeface="Tahoma" panose="020B0604030504040204" pitchFamily="34" charset="0"/>
            </a:endParaRPr>
          </a:p>
          <a:p>
            <a:pPr algn="ctr" eaLnBrk="1" hangingPunct="1"/>
            <a:r>
              <a:rPr lang="en-US" sz="2400" b="1">
                <a:latin typeface="Tahoma" panose="020B0604030504040204" pitchFamily="34" charset="0"/>
              </a:rPr>
              <a:t>bulan </a:t>
            </a:r>
            <a:endParaRPr lang="en-US" sz="2400" b="1">
              <a:latin typeface="Tahoma" panose="020B0604030504040204" pitchFamily="34" charset="0"/>
            </a:endParaRPr>
          </a:p>
          <a:p>
            <a:pPr algn="ctr" eaLnBrk="1" hangingPunct="1"/>
            <a:r>
              <a:rPr lang="en-US" sz="2400" b="1">
                <a:latin typeface="Tahoma" panose="020B0604030504040204" pitchFamily="34" charset="0"/>
              </a:rPr>
              <a:t>pembayaran</a:t>
            </a:r>
            <a:endParaRPr lang="en-GB" sz="2400" b="1">
              <a:latin typeface="Tahoma" panose="020B0604030504040204" pitchFamily="34" charset="0"/>
            </a:endParaRPr>
          </a:p>
        </p:txBody>
      </p:sp>
      <p:sp>
        <p:nvSpPr>
          <p:cNvPr id="12" name="AutoShape 10"/>
          <p:cNvSpPr>
            <a:spLocks noChangeArrowheads="1"/>
          </p:cNvSpPr>
          <p:nvPr/>
        </p:nvSpPr>
        <p:spPr bwMode="auto">
          <a:xfrm>
            <a:off x="8534400" y="3048000"/>
            <a:ext cx="685800" cy="609600"/>
          </a:xfrm>
          <a:prstGeom prst="downArrow">
            <a:avLst>
              <a:gd name="adj1" fmla="val 50000"/>
              <a:gd name="adj2" fmla="val 25000"/>
            </a:avLst>
          </a:prstGeom>
          <a:solidFill>
            <a:srgbClr val="00CC00"/>
          </a:solidFill>
          <a:ln w="12700">
            <a:solidFill>
              <a:schemeClr val="tx1"/>
            </a:solidFill>
            <a:miter lim="800000"/>
            <a:headEnd type="none" w="sm" len="sm"/>
            <a:tailEnd type="none" w="sm" len="sm"/>
          </a:ln>
        </p:spPr>
        <p:txBody>
          <a:bodyPr wrap="none" anchor="ctr"/>
          <a:lstStyle/>
          <a:p>
            <a:endParaRPr lang="en-US"/>
          </a:p>
        </p:txBody>
      </p:sp>
      <p:sp>
        <p:nvSpPr>
          <p:cNvPr id="13" name="AutoShape 11"/>
          <p:cNvSpPr>
            <a:spLocks noChangeArrowheads="1"/>
          </p:cNvSpPr>
          <p:nvPr/>
        </p:nvSpPr>
        <p:spPr bwMode="auto">
          <a:xfrm>
            <a:off x="7848600" y="3810000"/>
            <a:ext cx="2590800" cy="2362200"/>
          </a:xfrm>
          <a:prstGeom prst="roundRect">
            <a:avLst>
              <a:gd name="adj" fmla="val 16667"/>
            </a:avLst>
          </a:prstGeom>
          <a:solidFill>
            <a:srgbClr val="FFCC00"/>
          </a:solidFill>
          <a:ln w="12700">
            <a:solidFill>
              <a:schemeClr val="tx1"/>
            </a:solidFill>
            <a:round/>
            <a:headEnd type="none" w="sm" len="sm"/>
            <a:tailEnd type="none" w="sm" len="sm"/>
          </a:ln>
        </p:spPr>
        <p:txBody>
          <a:bodyPr wrap="none" anchor="ctr"/>
          <a:lstStyle/>
          <a:p>
            <a:pPr algn="ctr" eaLnBrk="1" hangingPunct="1"/>
            <a:r>
              <a:rPr lang="en-US" sz="2400" b="1">
                <a:latin typeface="Tahoma" panose="020B0604030504040204" pitchFamily="34" charset="0"/>
              </a:rPr>
              <a:t>20 hari setelah</a:t>
            </a:r>
            <a:endParaRPr lang="en-US" sz="2400" b="1">
              <a:latin typeface="Tahoma" panose="020B0604030504040204" pitchFamily="34" charset="0"/>
            </a:endParaRPr>
          </a:p>
          <a:p>
            <a:pPr algn="ctr" eaLnBrk="1" hangingPunct="1"/>
            <a:r>
              <a:rPr lang="en-US" sz="2400" b="1">
                <a:latin typeface="Tahoma" panose="020B0604030504040204" pitchFamily="34" charset="0"/>
              </a:rPr>
              <a:t>Bulan</a:t>
            </a:r>
            <a:endParaRPr lang="en-US" sz="2400" b="1">
              <a:latin typeface="Tahoma" panose="020B0604030504040204" pitchFamily="34" charset="0"/>
            </a:endParaRPr>
          </a:p>
          <a:p>
            <a:pPr algn="ctr" eaLnBrk="1" hangingPunct="1"/>
            <a:r>
              <a:rPr lang="en-US" sz="2400" b="1">
                <a:latin typeface="Tahoma" panose="020B0604030504040204" pitchFamily="34" charset="0"/>
              </a:rPr>
              <a:t>pembayaran</a:t>
            </a:r>
            <a:endParaRPr lang="en-GB" sz="2400" b="1">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5800" y="1229543"/>
            <a:ext cx="7848600" cy="1323975"/>
          </a:xfrm>
          <a:prstGeom prst="rect">
            <a:avLst/>
          </a:prstGeom>
        </p:spPr>
        <p:txBody>
          <a:bodyPr>
            <a:spAutoFit/>
          </a:bodyPr>
          <a:lstStyle/>
          <a:p>
            <a:pPr fontAlgn="auto">
              <a:spcBef>
                <a:spcPts val="0"/>
              </a:spcBef>
              <a:spcAft>
                <a:spcPts val="0"/>
              </a:spcAft>
              <a:defRPr/>
            </a:pPr>
            <a:r>
              <a:rPr lang="en-US" sz="4000" dirty="0">
                <a:solidFill>
                  <a:srgbClr val="FF0000"/>
                </a:solidFill>
                <a:latin typeface="+mj-lt"/>
                <a:ea typeface="+mn-ea"/>
              </a:rPr>
              <a:t>Thank You, hope you get the ideas..!!</a:t>
            </a:r>
            <a:endParaRPr lang="en-US" sz="4000" dirty="0">
              <a:solidFill>
                <a:srgbClr val="FF0000"/>
              </a:solidFill>
              <a:latin typeface="+mj-lt"/>
              <a:ea typeface="+mn-ea"/>
            </a:endParaRPr>
          </a:p>
        </p:txBody>
      </p:sp>
      <p:sp>
        <p:nvSpPr>
          <p:cNvPr id="5" name="Subtitle 2"/>
          <p:cNvSpPr txBox="1"/>
          <p:nvPr/>
        </p:nvSpPr>
        <p:spPr>
          <a:xfrm>
            <a:off x="1663700" y="2476500"/>
            <a:ext cx="9715500" cy="129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defRPr/>
            </a:pPr>
            <a:endParaRPr lang="en-US" sz="2400" dirty="0">
              <a:solidFill>
                <a:schemeClr val="accent2">
                  <a:lumMod val="75000"/>
                </a:schemeClr>
              </a:solidFill>
              <a:latin typeface="Century Schoolbook" panose="02040604050505020304" pitchFamily="18" charset="0"/>
              <a:ea typeface="ＭＳ Ｐゴシック" panose="020B0600070205080204" pitchFamily="34" charset="-128"/>
            </a:endParaRPr>
          </a:p>
          <a:p>
            <a:pPr algn="r">
              <a:lnSpc>
                <a:spcPct val="80000"/>
              </a:lnSpc>
              <a:defRPr/>
            </a:pPr>
            <a:r>
              <a:rPr lang="ja-JP" altLang="en-US" sz="2400" dirty="0">
                <a:solidFill>
                  <a:schemeClr val="accent2">
                    <a:lumMod val="75000"/>
                  </a:schemeClr>
                </a:solidFill>
                <a:latin typeface="Century Schoolbook" panose="02040604050505020304" pitchFamily="18" charset="0"/>
                <a:ea typeface="ＭＳ Ｐゴシック" panose="020B0600070205080204" pitchFamily="34" charset="-128"/>
              </a:rPr>
              <a:t>“</a:t>
            </a:r>
            <a:r>
              <a:rPr lang="en-US" altLang="ja-JP" sz="2400" dirty="0">
                <a:solidFill>
                  <a:schemeClr val="accent2">
                    <a:lumMod val="75000"/>
                  </a:schemeClr>
                </a:solidFill>
                <a:latin typeface="Century Schoolbook" panose="02040604050505020304" pitchFamily="18" charset="0"/>
                <a:ea typeface="ＭＳ Ｐゴシック" panose="020B0600070205080204" pitchFamily="34" charset="-128"/>
              </a:rPr>
              <a:t> The great aims of education is action not knowledge..!!</a:t>
            </a:r>
            <a:r>
              <a:rPr lang="ja-JP" altLang="en-US" sz="2400" dirty="0">
                <a:solidFill>
                  <a:schemeClr val="accent2">
                    <a:lumMod val="75000"/>
                  </a:schemeClr>
                </a:solidFill>
                <a:latin typeface="Century Schoolbook" panose="02040604050505020304" pitchFamily="18" charset="0"/>
                <a:ea typeface="ＭＳ Ｐゴシック" panose="020B0600070205080204" pitchFamily="34" charset="-128"/>
              </a:rPr>
              <a:t>”</a:t>
            </a:r>
            <a:endParaRPr lang="en-US" altLang="ja-JP" sz="2400" dirty="0">
              <a:solidFill>
                <a:schemeClr val="accent2">
                  <a:lumMod val="75000"/>
                </a:schemeClr>
              </a:solidFill>
              <a:latin typeface="Century Schoolbook" panose="02040604050505020304" pitchFamily="18" charset="0"/>
              <a:ea typeface="ＭＳ Ｐゴシック" panose="020B0600070205080204" pitchFamily="34" charset="-128"/>
            </a:endParaRPr>
          </a:p>
          <a:p>
            <a:pPr algn="r">
              <a:lnSpc>
                <a:spcPct val="80000"/>
              </a:lnSpc>
              <a:defRPr/>
            </a:pPr>
            <a:r>
              <a:rPr lang="en-US" sz="2400" dirty="0">
                <a:solidFill>
                  <a:schemeClr val="accent2">
                    <a:lumMod val="75000"/>
                  </a:schemeClr>
                </a:solidFill>
                <a:latin typeface="Century Schoolbook" panose="02040604050505020304" pitchFamily="18" charset="0"/>
                <a:ea typeface="ＭＳ Ｐゴシック" panose="020B0600070205080204" pitchFamily="34" charset="-128"/>
              </a:rPr>
              <a:t>				        Herbert Spencer</a:t>
            </a:r>
            <a:endParaRPr lang="en-US" sz="2400" dirty="0">
              <a:solidFill>
                <a:schemeClr val="accent2">
                  <a:lumMod val="75000"/>
                </a:schemeClr>
              </a:solidFill>
              <a:latin typeface="Century Schoolbook" panose="02040604050505020304" pitchFamily="18" charset="0"/>
              <a:ea typeface="ＭＳ Ｐゴシック" panose="020B0600070205080204" pitchFamily="34" charset="-128"/>
            </a:endParaRPr>
          </a:p>
          <a:p>
            <a:pPr>
              <a:lnSpc>
                <a:spcPct val="80000"/>
              </a:lnSpc>
              <a:defRPr/>
            </a:pPr>
            <a:endParaRPr lang="en-US" sz="3200" dirty="0">
              <a:solidFill>
                <a:schemeClr val="accent2">
                  <a:lumMod val="75000"/>
                </a:schemeClr>
              </a:solidFill>
              <a:latin typeface="Century Schoolbook" panose="02040604050505020304" pitchFamily="18" charset="0"/>
              <a:ea typeface="ＭＳ Ｐゴシック" panose="020B0600070205080204" pitchFamily="34" charset="-128"/>
            </a:endParaRPr>
          </a:p>
        </p:txBody>
      </p:sp>
      <p:pic>
        <p:nvPicPr>
          <p:cNvPr id="6" name="Picture 8"/>
          <p:cNvPicPr>
            <a:picLocks noChangeAspect="1" noChangeArrowheads="1"/>
          </p:cNvPicPr>
          <p:nvPr/>
        </p:nvPicPr>
        <p:blipFill>
          <a:blip r:embed="rId1" cstate="print"/>
          <a:srcRect/>
          <a:stretch>
            <a:fillRect/>
          </a:stretch>
        </p:blipFill>
        <p:spPr bwMode="auto">
          <a:xfrm>
            <a:off x="1435099" y="4356869"/>
            <a:ext cx="6273801" cy="1764311"/>
          </a:xfrm>
          <a:prstGeom prst="rect">
            <a:avLst/>
          </a:prstGeom>
          <a:ln>
            <a:noFill/>
          </a:ln>
          <a:effectLst>
            <a:softEdge rad="112500"/>
          </a:effectLst>
        </p:spPr>
      </p:pic>
      <p:pic>
        <p:nvPicPr>
          <p:cNvPr id="7" name="Picture 2" descr="E:\Bazzio Documents\ISRA-2007\BROSUR ISRA\HIJAU-3.jpg"/>
          <p:cNvPicPr>
            <a:picLocks noChangeAspect="1" noChangeArrowheads="1"/>
          </p:cNvPicPr>
          <p:nvPr/>
        </p:nvPicPr>
        <p:blipFill>
          <a:blip r:embed="rId2" cstate="print"/>
          <a:srcRect/>
          <a:stretch>
            <a:fillRect/>
          </a:stretch>
        </p:blipFill>
        <p:spPr bwMode="auto">
          <a:xfrm>
            <a:off x="7890326" y="3878722"/>
            <a:ext cx="2366963" cy="2286000"/>
          </a:xfrm>
          <a:prstGeom prst="rect">
            <a:avLst/>
          </a:prstGeom>
          <a:ln>
            <a:noFill/>
          </a:ln>
          <a:effectLst>
            <a:softEdge rad="112500"/>
          </a:effectLst>
        </p:spPr>
      </p:pic>
      <p:sp>
        <p:nvSpPr>
          <p:cNvPr id="8" name="TextBox 8"/>
          <p:cNvSpPr txBox="1">
            <a:spLocks noChangeArrowheads="1"/>
          </p:cNvSpPr>
          <p:nvPr/>
        </p:nvSpPr>
        <p:spPr bwMode="auto">
          <a:xfrm>
            <a:off x="2959100" y="62103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i="1">
                <a:solidFill>
                  <a:srgbClr val="FF0000"/>
                </a:solidFill>
              </a:rPr>
              <a:t>Break The Limit, From Good To Great</a:t>
            </a:r>
            <a:endParaRPr lang="en-US" sz="1800" i="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a:spLocks noChangeArrowheads="1"/>
          </p:cNvSpPr>
          <p:nvPr/>
        </p:nvSpPr>
        <p:spPr bwMode="auto">
          <a:xfrm>
            <a:off x="5181600" y="3395663"/>
            <a:ext cx="3657600" cy="338137"/>
          </a:xfrm>
          <a:prstGeom prst="rect">
            <a:avLst/>
          </a:prstGeom>
          <a:solidFill>
            <a:srgbClr val="B9CFB8"/>
          </a:solidFill>
          <a:ln w="12700">
            <a:solidFill>
              <a:schemeClr val="tx1"/>
            </a:solidFill>
            <a:miter lim="800000"/>
          </a:ln>
        </p:spPr>
        <p:txBody>
          <a:bodyPr wrap="none" lIns="90488" tIns="44450" rIns="90488" bIns="44450" anchor="ctr"/>
          <a:lstStyle/>
          <a:p>
            <a:pPr algn="ctr" eaLnBrk="0" hangingPunct="0"/>
            <a:r>
              <a:rPr lang="en-US" sz="1400" b="1"/>
              <a:t>IMPOR</a:t>
            </a:r>
            <a:endParaRPr lang="en-US" sz="1400" b="1"/>
          </a:p>
        </p:txBody>
      </p:sp>
      <p:sp>
        <p:nvSpPr>
          <p:cNvPr id="9" name="Rectangle 20"/>
          <p:cNvSpPr>
            <a:spLocks noChangeArrowheads="1"/>
          </p:cNvSpPr>
          <p:nvPr/>
        </p:nvSpPr>
        <p:spPr bwMode="auto">
          <a:xfrm>
            <a:off x="5181600" y="3867150"/>
            <a:ext cx="3649663" cy="857250"/>
          </a:xfrm>
          <a:prstGeom prst="rect">
            <a:avLst/>
          </a:prstGeom>
          <a:solidFill>
            <a:srgbClr val="FDC0E5"/>
          </a:solidFill>
          <a:ln w="12700">
            <a:solidFill>
              <a:schemeClr val="tx1"/>
            </a:solidFill>
            <a:miter lim="800000"/>
          </a:ln>
        </p:spPr>
        <p:txBody>
          <a:bodyPr wrap="none" lIns="90488" tIns="44450" rIns="90488" bIns="44450" anchor="ctr"/>
          <a:lstStyle/>
          <a:p>
            <a:pPr algn="ctr" eaLnBrk="0" hangingPunct="0"/>
            <a:r>
              <a:rPr lang="en-US" sz="1400" b="1"/>
              <a:t>PENJUALAN HASIL</a:t>
            </a:r>
            <a:endParaRPr lang="en-US" sz="1400" b="1"/>
          </a:p>
          <a:p>
            <a:pPr algn="ctr" eaLnBrk="0" hangingPunct="0"/>
            <a:r>
              <a:rPr lang="en-US" sz="1400" b="1"/>
              <a:t>PRODUKSI DAN PENJUALAN </a:t>
            </a:r>
            <a:endParaRPr lang="en-US" sz="1400" b="1"/>
          </a:p>
          <a:p>
            <a:pPr algn="ctr" eaLnBrk="0" hangingPunct="0"/>
            <a:r>
              <a:rPr lang="en-US" sz="1400" b="1"/>
              <a:t>DARI IMPOR </a:t>
            </a:r>
            <a:endParaRPr lang="en-US" sz="1400" b="1"/>
          </a:p>
        </p:txBody>
      </p:sp>
      <p:sp>
        <p:nvSpPr>
          <p:cNvPr id="10" name="Rectangle 26"/>
          <p:cNvSpPr>
            <a:spLocks noChangeArrowheads="1"/>
          </p:cNvSpPr>
          <p:nvPr/>
        </p:nvSpPr>
        <p:spPr bwMode="auto">
          <a:xfrm>
            <a:off x="5181600" y="4762500"/>
            <a:ext cx="3649663" cy="1028700"/>
          </a:xfrm>
          <a:prstGeom prst="rect">
            <a:avLst/>
          </a:prstGeom>
          <a:solidFill>
            <a:srgbClr val="B7CCFE"/>
          </a:solidFill>
          <a:ln w="12700">
            <a:solidFill>
              <a:schemeClr val="tx1"/>
            </a:solidFill>
            <a:miter lim="800000"/>
          </a:ln>
        </p:spPr>
        <p:txBody>
          <a:bodyPr wrap="none" lIns="90488" tIns="44450" rIns="90488" bIns="44450" anchor="ctr"/>
          <a:lstStyle/>
          <a:p>
            <a:pPr algn="ctr" eaLnBrk="0" hangingPunct="0"/>
            <a:r>
              <a:rPr lang="en-US" sz="1400" b="1"/>
              <a:t>PENJUALAN</a:t>
            </a:r>
            <a:endParaRPr lang="en-US" sz="1400" b="1"/>
          </a:p>
          <a:p>
            <a:pPr algn="ctr" eaLnBrk="0" hangingPunct="0"/>
            <a:r>
              <a:rPr lang="en-US" sz="1400" b="1"/>
              <a:t>HASIL PRODUKSI</a:t>
            </a:r>
            <a:endParaRPr lang="en-US" sz="1400" b="1"/>
          </a:p>
          <a:p>
            <a:pPr algn="ctr" eaLnBrk="0" hangingPunct="0"/>
            <a:r>
              <a:rPr lang="en-US" sz="1400" b="1"/>
              <a:t>DI DALAM NEGERI</a:t>
            </a:r>
            <a:endParaRPr lang="en-US" sz="1400" b="1"/>
          </a:p>
        </p:txBody>
      </p:sp>
      <p:sp>
        <p:nvSpPr>
          <p:cNvPr id="12" name="Rectangle 13"/>
          <p:cNvSpPr>
            <a:spLocks noChangeArrowheads="1"/>
          </p:cNvSpPr>
          <p:nvPr/>
        </p:nvSpPr>
        <p:spPr bwMode="auto">
          <a:xfrm>
            <a:off x="508000" y="3384676"/>
            <a:ext cx="4046538" cy="438150"/>
          </a:xfrm>
          <a:prstGeom prst="rect">
            <a:avLst/>
          </a:prstGeom>
          <a:solidFill>
            <a:srgbClr val="B9CFB8"/>
          </a:solidFill>
          <a:ln w="12700">
            <a:solidFill>
              <a:schemeClr val="tx1"/>
            </a:solidFill>
            <a:miter lim="800000"/>
          </a:ln>
        </p:spPr>
        <p:txBody>
          <a:bodyPr wrap="none" lIns="90488" tIns="44450" rIns="90488" bIns="44450" anchor="ctr"/>
          <a:lstStyle/>
          <a:p>
            <a:pPr eaLnBrk="0" hangingPunct="0"/>
            <a:r>
              <a:rPr lang="en-US" sz="1200" b="1"/>
              <a:t>- BANK DEVISA</a:t>
            </a:r>
            <a:endParaRPr lang="en-US" sz="1200" b="1"/>
          </a:p>
          <a:p>
            <a:pPr eaLnBrk="0" hangingPunct="0"/>
            <a:r>
              <a:rPr lang="en-US" sz="1200" b="1"/>
              <a:t>- DITJEN BEA DAN CUKAI</a:t>
            </a:r>
            <a:endParaRPr lang="en-US" sz="1200" b="1"/>
          </a:p>
        </p:txBody>
      </p:sp>
      <p:sp>
        <p:nvSpPr>
          <p:cNvPr id="13" name="Rectangle 15"/>
          <p:cNvSpPr>
            <a:spLocks noChangeArrowheads="1"/>
          </p:cNvSpPr>
          <p:nvPr/>
        </p:nvSpPr>
        <p:spPr bwMode="auto">
          <a:xfrm>
            <a:off x="515938" y="1308226"/>
            <a:ext cx="4056062" cy="647700"/>
          </a:xfrm>
          <a:prstGeom prst="rect">
            <a:avLst/>
          </a:prstGeom>
          <a:solidFill>
            <a:srgbClr val="FDE3BA"/>
          </a:solidFill>
          <a:ln w="12700">
            <a:solidFill>
              <a:schemeClr val="tx1"/>
            </a:solidFill>
            <a:miter lim="800000"/>
          </a:ln>
        </p:spPr>
        <p:txBody>
          <a:bodyPr wrap="none" lIns="90488" tIns="44450" rIns="90488" bIns="44450" anchor="ctr"/>
          <a:lstStyle/>
          <a:p>
            <a:pPr eaLnBrk="0" hangingPunct="0"/>
            <a:r>
              <a:rPr lang="en-US" sz="1400" b="1"/>
              <a:t>- DITJEN ANGGARAN</a:t>
            </a:r>
            <a:endParaRPr lang="en-US" sz="1400" b="1"/>
          </a:p>
          <a:p>
            <a:pPr eaLnBrk="0" hangingPunct="0"/>
            <a:r>
              <a:rPr lang="en-US" sz="1400" b="1"/>
              <a:t>- BEND. PEMERINTAH PUSAT/</a:t>
            </a:r>
            <a:endParaRPr lang="en-US" sz="1400" b="1"/>
          </a:p>
          <a:p>
            <a:pPr eaLnBrk="0" hangingPunct="0"/>
            <a:r>
              <a:rPr lang="en-US" sz="1400" b="1"/>
              <a:t>  DAERAH</a:t>
            </a:r>
            <a:endParaRPr lang="en-US" sz="1400" b="1"/>
          </a:p>
        </p:txBody>
      </p:sp>
      <p:sp>
        <p:nvSpPr>
          <p:cNvPr id="14" name="Rectangle 16"/>
          <p:cNvSpPr>
            <a:spLocks noChangeArrowheads="1"/>
          </p:cNvSpPr>
          <p:nvPr/>
        </p:nvSpPr>
        <p:spPr bwMode="auto">
          <a:xfrm>
            <a:off x="5181600" y="1327276"/>
            <a:ext cx="3649663" cy="628650"/>
          </a:xfrm>
          <a:prstGeom prst="rect">
            <a:avLst/>
          </a:prstGeom>
          <a:solidFill>
            <a:srgbClr val="FDE3BA"/>
          </a:solidFill>
          <a:ln w="12700">
            <a:solidFill>
              <a:schemeClr val="tx1"/>
            </a:solidFill>
            <a:miter lim="800000"/>
          </a:ln>
        </p:spPr>
        <p:txBody>
          <a:bodyPr wrap="none" lIns="90488" tIns="44450" rIns="90488" bIns="44450" anchor="ctr"/>
          <a:lstStyle/>
          <a:p>
            <a:pPr algn="ctr" eaLnBrk="0" hangingPunct="0"/>
            <a:r>
              <a:rPr lang="en-US" sz="1400" b="1"/>
              <a:t>PEMBAYARAN ATAS </a:t>
            </a:r>
            <a:endParaRPr lang="en-US" sz="1400" b="1"/>
          </a:p>
          <a:p>
            <a:pPr algn="ctr" eaLnBrk="0" hangingPunct="0"/>
            <a:r>
              <a:rPr lang="en-US" sz="1400" b="1"/>
              <a:t>PEMBELIAN BARANG</a:t>
            </a:r>
            <a:endParaRPr lang="en-US" sz="1400" b="1"/>
          </a:p>
        </p:txBody>
      </p:sp>
      <p:sp>
        <p:nvSpPr>
          <p:cNvPr id="15" name="AutoShape 17"/>
          <p:cNvSpPr>
            <a:spLocks noChangeArrowheads="1"/>
          </p:cNvSpPr>
          <p:nvPr/>
        </p:nvSpPr>
        <p:spPr bwMode="auto">
          <a:xfrm>
            <a:off x="4572000" y="14606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16" name="AutoShape 18"/>
          <p:cNvSpPr>
            <a:spLocks noChangeArrowheads="1"/>
          </p:cNvSpPr>
          <p:nvPr/>
        </p:nvSpPr>
        <p:spPr bwMode="auto">
          <a:xfrm>
            <a:off x="4572000" y="33656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17" name="Rectangle 19"/>
          <p:cNvSpPr>
            <a:spLocks noChangeArrowheads="1"/>
          </p:cNvSpPr>
          <p:nvPr/>
        </p:nvSpPr>
        <p:spPr bwMode="auto">
          <a:xfrm>
            <a:off x="515938" y="3860926"/>
            <a:ext cx="4056062" cy="800100"/>
          </a:xfrm>
          <a:prstGeom prst="rect">
            <a:avLst/>
          </a:prstGeom>
          <a:solidFill>
            <a:srgbClr val="FDC0E5"/>
          </a:solidFill>
          <a:ln w="12700">
            <a:solidFill>
              <a:schemeClr val="tx1"/>
            </a:solidFill>
            <a:miter lim="800000"/>
          </a:ln>
        </p:spPr>
        <p:txBody>
          <a:bodyPr wrap="none" lIns="90488" tIns="44450" rIns="90488" bIns="44450" anchor="ctr"/>
          <a:lstStyle/>
          <a:p>
            <a:pPr eaLnBrk="0" hangingPunct="0"/>
            <a:r>
              <a:rPr lang="en-US" sz="1200" b="1"/>
              <a:t>PERTAMINA DAN PRODUSEN LAINNYA (IMPORTIR)</a:t>
            </a:r>
            <a:endParaRPr lang="en-US" sz="1200" b="1"/>
          </a:p>
          <a:p>
            <a:pPr eaLnBrk="0" hangingPunct="0"/>
            <a:r>
              <a:rPr lang="en-US" sz="1200" b="1"/>
              <a:t>BAHAN BAKAR MINYAK, GAS, DAN  </a:t>
            </a:r>
            <a:endParaRPr lang="en-US" sz="1200" b="1"/>
          </a:p>
          <a:p>
            <a:pPr eaLnBrk="0" hangingPunct="0"/>
            <a:r>
              <a:rPr lang="en-US" sz="1200" b="1"/>
              <a:t>PELUMAS ATAS PENJUALAN BAHAN BAKAR </a:t>
            </a:r>
            <a:endParaRPr lang="en-US" sz="1200" b="1"/>
          </a:p>
          <a:p>
            <a:pPr eaLnBrk="0" hangingPunct="0"/>
            <a:r>
              <a:rPr lang="en-US" sz="1200" b="1"/>
              <a:t>MINYAK, GAS DAN PELUMAS</a:t>
            </a:r>
            <a:endParaRPr lang="en-US" sz="1200" b="1"/>
          </a:p>
        </p:txBody>
      </p:sp>
      <p:sp>
        <p:nvSpPr>
          <p:cNvPr id="18" name="AutoShape 23"/>
          <p:cNvSpPr>
            <a:spLocks noChangeArrowheads="1"/>
          </p:cNvSpPr>
          <p:nvPr/>
        </p:nvSpPr>
        <p:spPr bwMode="auto">
          <a:xfrm>
            <a:off x="4572000" y="40514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19" name="Rectangle 25"/>
          <p:cNvSpPr>
            <a:spLocks noChangeArrowheads="1"/>
          </p:cNvSpPr>
          <p:nvPr/>
        </p:nvSpPr>
        <p:spPr bwMode="auto">
          <a:xfrm>
            <a:off x="515938" y="4727701"/>
            <a:ext cx="4056062" cy="1076325"/>
          </a:xfrm>
          <a:prstGeom prst="rect">
            <a:avLst/>
          </a:prstGeom>
          <a:solidFill>
            <a:srgbClr val="B7CCFE"/>
          </a:solidFill>
          <a:ln w="12700">
            <a:solidFill>
              <a:schemeClr val="tx1"/>
            </a:solidFill>
            <a:miter lim="800000"/>
          </a:ln>
        </p:spPr>
        <p:txBody>
          <a:bodyPr wrap="none" lIns="90488" tIns="44450" rIns="90488" bIns="44450" anchor="ctr"/>
          <a:lstStyle/>
          <a:p>
            <a:pPr eaLnBrk="0" hangingPunct="0"/>
            <a:r>
              <a:rPr lang="en-US" sz="1200" b="1"/>
              <a:t>BADAN USAHA DI BIDANG:</a:t>
            </a:r>
            <a:endParaRPr lang="en-US" sz="1200" b="1"/>
          </a:p>
          <a:p>
            <a:pPr eaLnBrk="0" hangingPunct="0"/>
            <a:r>
              <a:rPr lang="en-US" sz="1200" b="1"/>
              <a:t>- INDUSTRI SEMEN*)</a:t>
            </a:r>
            <a:endParaRPr lang="en-US" sz="1200" b="1"/>
          </a:p>
          <a:p>
            <a:pPr eaLnBrk="0" hangingPunct="0"/>
            <a:r>
              <a:rPr lang="en-US" sz="1200" b="1"/>
              <a:t>- INDUSTRI KERTAS</a:t>
            </a:r>
            <a:endParaRPr lang="en-US" sz="1200" b="1"/>
          </a:p>
          <a:p>
            <a:pPr eaLnBrk="0" hangingPunct="0"/>
            <a:r>
              <a:rPr lang="en-US" sz="1200" b="1"/>
              <a:t>- INDUSTRI BAJA</a:t>
            </a:r>
            <a:endParaRPr lang="en-US" sz="1200" b="1"/>
          </a:p>
          <a:p>
            <a:pPr eaLnBrk="0" hangingPunct="0"/>
            <a:r>
              <a:rPr lang="en-US" sz="1200" b="1"/>
              <a:t>- INDUSTRI OTOMOTIF</a:t>
            </a:r>
            <a:endParaRPr lang="en-US" sz="1200" b="1"/>
          </a:p>
        </p:txBody>
      </p:sp>
      <p:sp>
        <p:nvSpPr>
          <p:cNvPr id="20" name="AutoShape 27"/>
          <p:cNvSpPr>
            <a:spLocks noChangeArrowheads="1"/>
          </p:cNvSpPr>
          <p:nvPr/>
        </p:nvSpPr>
        <p:spPr bwMode="auto">
          <a:xfrm>
            <a:off x="4572000" y="50420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21" name="Rectangle 28"/>
          <p:cNvSpPr>
            <a:spLocks noChangeArrowheads="1"/>
          </p:cNvSpPr>
          <p:nvPr/>
        </p:nvSpPr>
        <p:spPr bwMode="auto">
          <a:xfrm>
            <a:off x="922338" y="698626"/>
            <a:ext cx="3844925" cy="338138"/>
          </a:xfrm>
          <a:prstGeom prst="rect">
            <a:avLst/>
          </a:prstGeom>
          <a:solidFill>
            <a:srgbClr val="FDC0E5"/>
          </a:solidFill>
          <a:ln w="12700">
            <a:solidFill>
              <a:schemeClr val="tx1"/>
            </a:solidFill>
            <a:miter lim="800000"/>
          </a:ln>
        </p:spPr>
        <p:txBody>
          <a:bodyPr wrap="none" lIns="90488" tIns="44450" rIns="90488" bIns="44450" anchor="ctr"/>
          <a:lstStyle/>
          <a:p>
            <a:pPr algn="ctr" eaLnBrk="0" hangingPunct="0"/>
            <a:r>
              <a:rPr lang="en-US" sz="2000" b="1"/>
              <a:t>PEMUNGUT</a:t>
            </a:r>
            <a:endParaRPr lang="en-US" sz="2000" b="1"/>
          </a:p>
        </p:txBody>
      </p:sp>
      <p:sp>
        <p:nvSpPr>
          <p:cNvPr id="22" name="Rectangle 29"/>
          <p:cNvSpPr>
            <a:spLocks noChangeArrowheads="1"/>
          </p:cNvSpPr>
          <p:nvPr/>
        </p:nvSpPr>
        <p:spPr bwMode="auto">
          <a:xfrm>
            <a:off x="5392738" y="698626"/>
            <a:ext cx="3438525" cy="338138"/>
          </a:xfrm>
          <a:prstGeom prst="rect">
            <a:avLst/>
          </a:prstGeom>
          <a:solidFill>
            <a:srgbClr val="00DFCA"/>
          </a:solidFill>
          <a:ln w="12700">
            <a:solidFill>
              <a:schemeClr val="tx1"/>
            </a:solidFill>
            <a:miter lim="800000"/>
          </a:ln>
        </p:spPr>
        <p:txBody>
          <a:bodyPr wrap="none" lIns="90488" tIns="44450" rIns="90488" bIns="44450" anchor="ctr"/>
          <a:lstStyle/>
          <a:p>
            <a:pPr algn="ctr" eaLnBrk="0" hangingPunct="0"/>
            <a:r>
              <a:rPr lang="en-US" sz="2000" b="1"/>
              <a:t>OBJEK</a:t>
            </a:r>
            <a:endParaRPr lang="en-US" sz="2000" b="1"/>
          </a:p>
        </p:txBody>
      </p:sp>
      <p:sp>
        <p:nvSpPr>
          <p:cNvPr id="23" name="AutoShape 30"/>
          <p:cNvSpPr>
            <a:spLocks noChangeArrowheads="1"/>
          </p:cNvSpPr>
          <p:nvPr/>
        </p:nvSpPr>
        <p:spPr bwMode="auto">
          <a:xfrm>
            <a:off x="2286000" y="1079626"/>
            <a:ext cx="863600" cy="190500"/>
          </a:xfrm>
          <a:prstGeom prst="down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24" name="AutoShape 31"/>
          <p:cNvSpPr>
            <a:spLocks noChangeArrowheads="1"/>
          </p:cNvSpPr>
          <p:nvPr/>
        </p:nvSpPr>
        <p:spPr bwMode="auto">
          <a:xfrm>
            <a:off x="6502400" y="1041526"/>
            <a:ext cx="965200" cy="190500"/>
          </a:xfrm>
          <a:prstGeom prst="down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25" name="AutoShape 33"/>
          <p:cNvSpPr>
            <a:spLocks noChangeArrowheads="1"/>
          </p:cNvSpPr>
          <p:nvPr/>
        </p:nvSpPr>
        <p:spPr bwMode="auto">
          <a:xfrm>
            <a:off x="1117600" y="241426"/>
            <a:ext cx="6807200" cy="400050"/>
          </a:xfrm>
          <a:prstGeom prst="roundRect">
            <a:avLst>
              <a:gd name="adj" fmla="val 12449"/>
            </a:avLst>
          </a:prstGeom>
          <a:gradFill rotWithShape="0">
            <a:gsLst>
              <a:gs pos="0">
                <a:srgbClr val="A3F25F"/>
              </a:gs>
              <a:gs pos="50000">
                <a:srgbClr val="BEF68F"/>
              </a:gs>
              <a:gs pos="100000">
                <a:srgbClr val="A3F25F"/>
              </a:gs>
            </a:gsLst>
            <a:lin ang="2700000" scaled="1"/>
          </a:gradFill>
          <a:ln w="12700">
            <a:solidFill>
              <a:schemeClr val="tx1"/>
            </a:solidFill>
            <a:round/>
          </a:ln>
        </p:spPr>
        <p:txBody>
          <a:bodyPr wrap="none" lIns="90488" tIns="44450" rIns="90488" bIns="44450" anchor="ctr"/>
          <a:lstStyle/>
          <a:p>
            <a:pPr algn="ctr" eaLnBrk="0" hangingPunct="0"/>
            <a:r>
              <a:rPr lang="en-US" sz="2400" b="1" dirty="0"/>
              <a:t>OBJEK </a:t>
            </a:r>
            <a:r>
              <a:rPr lang="en-US" sz="2400" b="1" dirty="0" err="1"/>
              <a:t>dan</a:t>
            </a:r>
            <a:r>
              <a:rPr lang="en-US" sz="2400" b="1" dirty="0"/>
              <a:t> PEMUNGUT </a:t>
            </a:r>
            <a:r>
              <a:rPr lang="en-US" sz="2400" b="1" dirty="0" err="1"/>
              <a:t>PPh</a:t>
            </a:r>
            <a:r>
              <a:rPr lang="en-US" sz="2400" b="1" dirty="0"/>
              <a:t> PASAL 22</a:t>
            </a:r>
            <a:endParaRPr lang="en-US" sz="2400" b="1" dirty="0"/>
          </a:p>
        </p:txBody>
      </p:sp>
      <p:sp>
        <p:nvSpPr>
          <p:cNvPr id="26" name="Rectangle 34"/>
          <p:cNvSpPr>
            <a:spLocks noChangeArrowheads="1"/>
          </p:cNvSpPr>
          <p:nvPr/>
        </p:nvSpPr>
        <p:spPr bwMode="auto">
          <a:xfrm>
            <a:off x="508000" y="2013076"/>
            <a:ext cx="4064000" cy="438150"/>
          </a:xfrm>
          <a:prstGeom prst="rect">
            <a:avLst/>
          </a:prstGeom>
          <a:solidFill>
            <a:srgbClr val="CCFFCC"/>
          </a:solidFill>
          <a:ln w="12700">
            <a:solidFill>
              <a:schemeClr val="tx1"/>
            </a:solidFill>
            <a:miter lim="800000"/>
          </a:ln>
        </p:spPr>
        <p:txBody>
          <a:bodyPr wrap="none" lIns="90488" tIns="44450" rIns="90488" bIns="44450" anchor="ctr"/>
          <a:lstStyle/>
          <a:p>
            <a:pPr eaLnBrk="0" hangingPunct="0"/>
            <a:r>
              <a:rPr lang="en-US" sz="1400" b="1"/>
              <a:t>BUMN/BUMD</a:t>
            </a:r>
            <a:endParaRPr lang="en-US" sz="1400" b="1"/>
          </a:p>
        </p:txBody>
      </p:sp>
      <p:sp>
        <p:nvSpPr>
          <p:cNvPr id="27" name="AutoShape 36"/>
          <p:cNvSpPr>
            <a:spLocks noChangeArrowheads="1"/>
          </p:cNvSpPr>
          <p:nvPr/>
        </p:nvSpPr>
        <p:spPr bwMode="auto">
          <a:xfrm>
            <a:off x="4572000" y="20702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30" name="Rectangle 43"/>
          <p:cNvSpPr>
            <a:spLocks noChangeArrowheads="1"/>
          </p:cNvSpPr>
          <p:nvPr/>
        </p:nvSpPr>
        <p:spPr bwMode="auto">
          <a:xfrm>
            <a:off x="508000" y="2527426"/>
            <a:ext cx="4064000" cy="800100"/>
          </a:xfrm>
          <a:prstGeom prst="rect">
            <a:avLst/>
          </a:prstGeom>
          <a:solidFill>
            <a:srgbClr val="CCFFCC"/>
          </a:solidFill>
          <a:ln w="12700">
            <a:solidFill>
              <a:schemeClr val="tx1"/>
            </a:solidFill>
            <a:miter lim="800000"/>
          </a:ln>
        </p:spPr>
        <p:txBody>
          <a:bodyPr wrap="none" lIns="90488" tIns="44450" rIns="90488" bIns="44450" anchor="ctr"/>
          <a:lstStyle/>
          <a:p>
            <a:pPr eaLnBrk="0" hangingPunct="0">
              <a:defRPr/>
            </a:pPr>
            <a:r>
              <a:rPr lang="en-US" sz="1200" b="1" dirty="0">
                <a:cs typeface="+mn-cs"/>
              </a:rPr>
              <a:t> BI, </a:t>
            </a:r>
            <a:r>
              <a:rPr lang="en-US" sz="1200" b="1" i="1" dirty="0">
                <a:solidFill>
                  <a:schemeClr val="accent6">
                    <a:lumMod val="75000"/>
                  </a:schemeClr>
                </a:solidFill>
                <a:cs typeface="+mn-cs"/>
              </a:rPr>
              <a:t>PPA</a:t>
            </a:r>
            <a:r>
              <a:rPr lang="en-US" sz="1200" b="1" dirty="0">
                <a:cs typeface="+mn-cs"/>
              </a:rPr>
              <a:t>, BULOG, PT TELKOM, </a:t>
            </a:r>
            <a:endParaRPr lang="en-US" sz="1200" b="1" dirty="0">
              <a:cs typeface="+mn-cs"/>
            </a:endParaRPr>
          </a:p>
          <a:p>
            <a:pPr eaLnBrk="0" hangingPunct="0">
              <a:defRPr/>
            </a:pPr>
            <a:r>
              <a:rPr lang="en-US" sz="1200" b="1" dirty="0">
                <a:cs typeface="+mn-cs"/>
              </a:rPr>
              <a:t>PT PLN, PT GARUDA IND, </a:t>
            </a:r>
            <a:endParaRPr lang="en-US" sz="1200" b="1" dirty="0">
              <a:cs typeface="+mn-cs"/>
            </a:endParaRPr>
          </a:p>
          <a:p>
            <a:pPr eaLnBrk="0" hangingPunct="0">
              <a:defRPr/>
            </a:pPr>
            <a:r>
              <a:rPr lang="en-US" sz="1200" b="1" dirty="0">
                <a:cs typeface="+mn-cs"/>
              </a:rPr>
              <a:t>PT INDOSAT, KRAKATAU STEEL, </a:t>
            </a:r>
            <a:endParaRPr lang="en-US" sz="1200" b="1" dirty="0">
              <a:cs typeface="+mn-cs"/>
            </a:endParaRPr>
          </a:p>
          <a:p>
            <a:pPr eaLnBrk="0" hangingPunct="0">
              <a:defRPr/>
            </a:pPr>
            <a:r>
              <a:rPr lang="en-US" sz="1200" b="1" dirty="0">
                <a:cs typeface="+mn-cs"/>
              </a:rPr>
              <a:t>PERTAMINA, BANK-BANK BUMN</a:t>
            </a:r>
            <a:endParaRPr lang="en-US" sz="1200" b="1" dirty="0">
              <a:cs typeface="+mn-cs"/>
            </a:endParaRPr>
          </a:p>
        </p:txBody>
      </p:sp>
      <p:sp>
        <p:nvSpPr>
          <p:cNvPr id="31" name="AutoShape 44"/>
          <p:cNvSpPr>
            <a:spLocks noChangeArrowheads="1"/>
          </p:cNvSpPr>
          <p:nvPr/>
        </p:nvSpPr>
        <p:spPr bwMode="auto">
          <a:xfrm>
            <a:off x="4572000" y="26798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32" name="Rectangle 46"/>
          <p:cNvSpPr>
            <a:spLocks noChangeArrowheads="1"/>
          </p:cNvSpPr>
          <p:nvPr/>
        </p:nvSpPr>
        <p:spPr bwMode="auto">
          <a:xfrm>
            <a:off x="508000" y="5873876"/>
            <a:ext cx="4064000" cy="438150"/>
          </a:xfrm>
          <a:prstGeom prst="rect">
            <a:avLst/>
          </a:prstGeom>
          <a:solidFill>
            <a:srgbClr val="CCFFCC"/>
          </a:solidFill>
          <a:ln w="12700">
            <a:solidFill>
              <a:schemeClr val="tx1"/>
            </a:solidFill>
            <a:miter lim="800000"/>
          </a:ln>
        </p:spPr>
        <p:txBody>
          <a:bodyPr wrap="none" lIns="90488" tIns="44450" rIns="90488" bIns="44450" anchor="ctr"/>
          <a:lstStyle/>
          <a:p>
            <a:pPr eaLnBrk="0" hangingPunct="0">
              <a:defRPr/>
            </a:pPr>
            <a:r>
              <a:rPr lang="en-US" sz="1400" b="1" i="1" dirty="0">
                <a:solidFill>
                  <a:schemeClr val="accent6">
                    <a:lumMod val="75000"/>
                  </a:schemeClr>
                </a:solidFill>
                <a:cs typeface="+mn-cs"/>
              </a:rPr>
              <a:t>WAJIB PAJAK BADAN TERTENTU</a:t>
            </a:r>
            <a:endParaRPr lang="en-US" sz="1400" b="1" i="1" dirty="0">
              <a:solidFill>
                <a:schemeClr val="accent6">
                  <a:lumMod val="75000"/>
                </a:schemeClr>
              </a:solidFill>
              <a:cs typeface="+mn-cs"/>
            </a:endParaRPr>
          </a:p>
        </p:txBody>
      </p:sp>
      <p:sp>
        <p:nvSpPr>
          <p:cNvPr id="33" name="AutoShape 48"/>
          <p:cNvSpPr>
            <a:spLocks noChangeArrowheads="1"/>
          </p:cNvSpPr>
          <p:nvPr/>
        </p:nvSpPr>
        <p:spPr bwMode="auto">
          <a:xfrm>
            <a:off x="4572000" y="5880226"/>
            <a:ext cx="457200" cy="457200"/>
          </a:xfrm>
          <a:prstGeom prst="rightArrow">
            <a:avLst>
              <a:gd name="adj1" fmla="val 75009"/>
              <a:gd name="adj2" fmla="val 50051"/>
            </a:avLst>
          </a:prstGeom>
        </p:spPr>
        <p:style>
          <a:lnRef idx="1">
            <a:schemeClr val="dk1"/>
          </a:lnRef>
          <a:fillRef idx="3">
            <a:schemeClr val="dk1"/>
          </a:fillRef>
          <a:effectRef idx="2">
            <a:schemeClr val="dk1"/>
          </a:effectRef>
          <a:fontRef idx="minor">
            <a:schemeClr val="lt1"/>
          </a:fontRef>
        </p:style>
        <p:txBody>
          <a:bodyPr wrap="none" anchor="ctr"/>
          <a:lstStyle/>
          <a:p>
            <a:pPr algn="ctr" eaLnBrk="0" hangingPunct="0"/>
            <a:endParaRPr lang="en-US" sz="2400" b="1">
              <a:solidFill>
                <a:srgbClr val="000066"/>
              </a:solidFill>
            </a:endParaRPr>
          </a:p>
        </p:txBody>
      </p:sp>
      <p:sp>
        <p:nvSpPr>
          <p:cNvPr id="36" name="Rectangle 35"/>
          <p:cNvSpPr>
            <a:spLocks noChangeArrowheads="1"/>
          </p:cNvSpPr>
          <p:nvPr/>
        </p:nvSpPr>
        <p:spPr bwMode="auto">
          <a:xfrm>
            <a:off x="5181600" y="2000250"/>
            <a:ext cx="3640138" cy="438150"/>
          </a:xfrm>
          <a:prstGeom prst="rect">
            <a:avLst/>
          </a:prstGeom>
          <a:solidFill>
            <a:srgbClr val="CCFFCC"/>
          </a:solidFill>
          <a:ln w="12700">
            <a:solidFill>
              <a:schemeClr val="tx1"/>
            </a:solidFill>
            <a:miter lim="800000"/>
          </a:ln>
        </p:spPr>
        <p:txBody>
          <a:bodyPr wrap="none" anchor="ctr"/>
          <a:lstStyle/>
          <a:p>
            <a:pPr algn="ctr" eaLnBrk="0" hangingPunct="0"/>
            <a:endParaRPr lang="en-US" sz="2400" b="1">
              <a:solidFill>
                <a:srgbClr val="000066"/>
              </a:solidFill>
            </a:endParaRPr>
          </a:p>
        </p:txBody>
      </p:sp>
      <p:sp>
        <p:nvSpPr>
          <p:cNvPr id="37" name="Rectangle 41"/>
          <p:cNvSpPr>
            <a:spLocks noChangeArrowheads="1"/>
          </p:cNvSpPr>
          <p:nvPr/>
        </p:nvSpPr>
        <p:spPr bwMode="auto">
          <a:xfrm>
            <a:off x="5181600" y="2524125"/>
            <a:ext cx="3640138" cy="676275"/>
          </a:xfrm>
          <a:prstGeom prst="rect">
            <a:avLst/>
          </a:prstGeom>
          <a:solidFill>
            <a:srgbClr val="CCFFCC"/>
          </a:solidFill>
          <a:ln w="12700">
            <a:solidFill>
              <a:schemeClr val="tx1"/>
            </a:solidFill>
            <a:miter lim="800000"/>
          </a:ln>
        </p:spPr>
        <p:txBody>
          <a:bodyPr wrap="none" anchor="ctr"/>
          <a:lstStyle/>
          <a:p>
            <a:pPr algn="ctr" eaLnBrk="0" hangingPunct="0"/>
            <a:endParaRPr lang="en-US" sz="2400" b="1">
              <a:solidFill>
                <a:srgbClr val="000066"/>
              </a:solidFill>
            </a:endParaRPr>
          </a:p>
        </p:txBody>
      </p:sp>
      <p:sp>
        <p:nvSpPr>
          <p:cNvPr id="38" name="Rectangle 37"/>
          <p:cNvSpPr>
            <a:spLocks noChangeArrowheads="1"/>
          </p:cNvSpPr>
          <p:nvPr/>
        </p:nvSpPr>
        <p:spPr bwMode="auto">
          <a:xfrm>
            <a:off x="5241925" y="2013076"/>
            <a:ext cx="3416300" cy="454025"/>
          </a:xfrm>
          <a:prstGeom prst="rect">
            <a:avLst/>
          </a:prstGeom>
          <a:noFill/>
          <a:ln w="9525">
            <a:noFill/>
            <a:miter lim="800000"/>
          </a:ln>
        </p:spPr>
        <p:txBody>
          <a:bodyPr wrap="none" lIns="90488" tIns="44450" rIns="90488" bIns="44450">
            <a:spAutoFit/>
          </a:bodyPr>
          <a:lstStyle/>
          <a:p>
            <a:pPr algn="ctr" eaLnBrk="0" hangingPunct="0"/>
            <a:r>
              <a:rPr lang="en-US" sz="1200" b="1" dirty="0"/>
              <a:t>PEMBAYARAN ATAS PEMBELIAN </a:t>
            </a:r>
            <a:endParaRPr lang="en-US" sz="1200" b="1" dirty="0"/>
          </a:p>
          <a:p>
            <a:pPr algn="ctr" eaLnBrk="0" hangingPunct="0"/>
            <a:r>
              <a:rPr lang="en-US" sz="1200" b="1" dirty="0"/>
              <a:t>BARANG DARI BELANJA NEGARA/DAERAH</a:t>
            </a:r>
            <a:endParaRPr lang="en-US" sz="1200" b="1" dirty="0"/>
          </a:p>
        </p:txBody>
      </p:sp>
      <p:sp>
        <p:nvSpPr>
          <p:cNvPr id="39" name="Rectangle 42"/>
          <p:cNvSpPr>
            <a:spLocks noChangeArrowheads="1"/>
          </p:cNvSpPr>
          <p:nvPr/>
        </p:nvSpPr>
        <p:spPr bwMode="auto">
          <a:xfrm>
            <a:off x="5181600" y="2576639"/>
            <a:ext cx="4040188" cy="636587"/>
          </a:xfrm>
          <a:prstGeom prst="rect">
            <a:avLst/>
          </a:prstGeom>
          <a:noFill/>
          <a:ln w="9525">
            <a:noFill/>
            <a:miter lim="800000"/>
          </a:ln>
        </p:spPr>
        <p:txBody>
          <a:bodyPr lIns="90488" tIns="44450" rIns="90488" bIns="44450">
            <a:spAutoFit/>
          </a:bodyPr>
          <a:lstStyle/>
          <a:p>
            <a:pPr algn="ctr" eaLnBrk="0" hangingPunct="0"/>
            <a:r>
              <a:rPr lang="en-US" sz="1200" b="1"/>
              <a:t>PEMBAYARAN ATAS </a:t>
            </a:r>
            <a:endParaRPr lang="en-US" sz="1200" b="1"/>
          </a:p>
          <a:p>
            <a:pPr algn="ctr" eaLnBrk="0" hangingPunct="0"/>
            <a:r>
              <a:rPr lang="en-US" sz="1200" b="1"/>
              <a:t>PEMBELIAN BARANG DARI </a:t>
            </a:r>
            <a:endParaRPr lang="en-US" sz="1200" b="1"/>
          </a:p>
          <a:p>
            <a:pPr algn="ctr" eaLnBrk="0" hangingPunct="0"/>
            <a:r>
              <a:rPr lang="en-US" sz="1200" b="1"/>
              <a:t>NON BELANJA NEGARA/DAERAH</a:t>
            </a:r>
            <a:endParaRPr lang="en-US" sz="1200" b="1"/>
          </a:p>
        </p:txBody>
      </p:sp>
      <p:sp>
        <p:nvSpPr>
          <p:cNvPr id="40" name="Rectangle 47"/>
          <p:cNvSpPr>
            <a:spLocks noChangeArrowheads="1"/>
          </p:cNvSpPr>
          <p:nvPr/>
        </p:nvSpPr>
        <p:spPr bwMode="auto">
          <a:xfrm>
            <a:off x="5181600" y="5886450"/>
            <a:ext cx="3640138" cy="438150"/>
          </a:xfrm>
          <a:prstGeom prst="rect">
            <a:avLst/>
          </a:prstGeom>
          <a:solidFill>
            <a:srgbClr val="CCFFCC"/>
          </a:solidFill>
          <a:ln w="12700">
            <a:solidFill>
              <a:schemeClr val="tx1"/>
            </a:solidFill>
            <a:miter lim="800000"/>
          </a:ln>
        </p:spPr>
        <p:txBody>
          <a:bodyPr wrap="none" anchor="ctr"/>
          <a:lstStyle/>
          <a:p>
            <a:pPr algn="ctr" eaLnBrk="0" hangingPunct="0"/>
            <a:endParaRPr lang="en-US" sz="2400" b="1">
              <a:solidFill>
                <a:srgbClr val="000066"/>
              </a:solidFill>
            </a:endParaRPr>
          </a:p>
        </p:txBody>
      </p:sp>
      <p:sp>
        <p:nvSpPr>
          <p:cNvPr id="41" name="Rectangle 49"/>
          <p:cNvSpPr>
            <a:spLocks noChangeArrowheads="1"/>
          </p:cNvSpPr>
          <p:nvPr/>
        </p:nvSpPr>
        <p:spPr bwMode="auto">
          <a:xfrm>
            <a:off x="5283200" y="5870575"/>
            <a:ext cx="3344863" cy="458788"/>
          </a:xfrm>
          <a:prstGeom prst="rect">
            <a:avLst/>
          </a:prstGeom>
          <a:noFill/>
          <a:ln w="9525">
            <a:noFill/>
            <a:miter lim="800000"/>
          </a:ln>
        </p:spPr>
        <p:txBody>
          <a:bodyPr wrap="none" lIns="90488" tIns="44450" rIns="90488" bIns="44450">
            <a:spAutoFit/>
          </a:bodyPr>
          <a:lstStyle/>
          <a:p>
            <a:pPr algn="ctr" eaLnBrk="0" hangingPunct="0">
              <a:defRPr/>
            </a:pPr>
            <a:r>
              <a:rPr lang="en-US" sz="1200" b="1" i="1" dirty="0">
                <a:solidFill>
                  <a:schemeClr val="accent6">
                    <a:lumMod val="75000"/>
                  </a:schemeClr>
                </a:solidFill>
                <a:cs typeface="+mn-cs"/>
              </a:rPr>
              <a:t>PENJUALAN BARANG YANG TERGOLONG</a:t>
            </a:r>
            <a:endParaRPr lang="en-US" sz="1200" b="1" i="1" dirty="0">
              <a:solidFill>
                <a:schemeClr val="accent6">
                  <a:lumMod val="75000"/>
                </a:schemeClr>
              </a:solidFill>
              <a:cs typeface="+mn-cs"/>
            </a:endParaRPr>
          </a:p>
          <a:p>
            <a:pPr algn="ctr" eaLnBrk="0" hangingPunct="0">
              <a:defRPr/>
            </a:pPr>
            <a:r>
              <a:rPr lang="en-US" sz="1200" b="1" i="1" dirty="0">
                <a:solidFill>
                  <a:schemeClr val="accent6">
                    <a:lumMod val="75000"/>
                  </a:schemeClr>
                </a:solidFill>
                <a:cs typeface="+mn-cs"/>
              </a:rPr>
              <a:t> SANGAT MEWAH </a:t>
            </a:r>
            <a:endParaRPr lang="en-US" sz="1200" b="1" i="1" dirty="0">
              <a:solidFill>
                <a:schemeClr val="accent6">
                  <a:lumMod val="75000"/>
                </a:schemeClr>
              </a:solidFill>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76225" y="2590800"/>
            <a:ext cx="3355975" cy="685800"/>
          </a:xfrm>
          <a:prstGeom prst="rect">
            <a:avLst/>
          </a:prstGeom>
          <a:solidFill>
            <a:srgbClr val="B9CFB8"/>
          </a:solidFill>
          <a:ln w="12700">
            <a:solidFill>
              <a:schemeClr val="tx1"/>
            </a:solidFill>
            <a:miter lim="800000"/>
          </a:ln>
        </p:spPr>
        <p:txBody>
          <a:bodyPr wrap="none" lIns="90488" tIns="44450" rIns="90488" bIns="44450" anchor="ctr"/>
          <a:lstStyle/>
          <a:p>
            <a:pPr algn="ctr" eaLnBrk="0" hangingPunct="0"/>
            <a:r>
              <a:rPr lang="en-US" sz="1400" b="1"/>
              <a:t>IMPOR</a:t>
            </a:r>
            <a:endParaRPr lang="en-US" sz="1400" b="1"/>
          </a:p>
        </p:txBody>
      </p:sp>
      <p:sp>
        <p:nvSpPr>
          <p:cNvPr id="5" name="Rectangle 14"/>
          <p:cNvSpPr>
            <a:spLocks noChangeArrowheads="1"/>
          </p:cNvSpPr>
          <p:nvPr/>
        </p:nvSpPr>
        <p:spPr bwMode="auto">
          <a:xfrm>
            <a:off x="279400" y="1905000"/>
            <a:ext cx="3370263" cy="533400"/>
          </a:xfrm>
          <a:prstGeom prst="rect">
            <a:avLst/>
          </a:prstGeom>
          <a:solidFill>
            <a:srgbClr val="FDE3BA"/>
          </a:solidFill>
          <a:ln w="12700">
            <a:solidFill>
              <a:schemeClr val="tx1"/>
            </a:solidFill>
            <a:miter lim="800000"/>
          </a:ln>
        </p:spPr>
        <p:txBody>
          <a:bodyPr wrap="none" lIns="90488" tIns="44450" rIns="90488" bIns="44450" anchor="ctr"/>
          <a:lstStyle/>
          <a:p>
            <a:pPr algn="ctr" eaLnBrk="0" hangingPunct="0"/>
            <a:r>
              <a:rPr lang="en-US" sz="1400" b="1"/>
              <a:t>PEMBAYARAN ATAS </a:t>
            </a:r>
            <a:endParaRPr lang="en-US" sz="1400" b="1"/>
          </a:p>
          <a:p>
            <a:pPr algn="ctr" eaLnBrk="0" hangingPunct="0"/>
            <a:r>
              <a:rPr lang="en-US" sz="1400" b="1"/>
              <a:t>PEMBELIAN BARANG</a:t>
            </a:r>
            <a:endParaRPr lang="en-US" sz="1400" b="1"/>
          </a:p>
        </p:txBody>
      </p:sp>
      <p:sp>
        <p:nvSpPr>
          <p:cNvPr id="6" name="Rectangle 15"/>
          <p:cNvSpPr>
            <a:spLocks noChangeArrowheads="1"/>
          </p:cNvSpPr>
          <p:nvPr/>
        </p:nvSpPr>
        <p:spPr bwMode="auto">
          <a:xfrm>
            <a:off x="279400" y="3441700"/>
            <a:ext cx="3352800" cy="838200"/>
          </a:xfrm>
          <a:prstGeom prst="rect">
            <a:avLst/>
          </a:prstGeom>
          <a:solidFill>
            <a:srgbClr val="B7CCFE"/>
          </a:solidFill>
          <a:ln w="12700">
            <a:solidFill>
              <a:schemeClr val="tx1"/>
            </a:solidFill>
            <a:miter lim="800000"/>
          </a:ln>
        </p:spPr>
        <p:txBody>
          <a:bodyPr wrap="none" lIns="90488" tIns="44450" rIns="90488" bIns="44450" anchor="ctr"/>
          <a:lstStyle/>
          <a:p>
            <a:pPr algn="ctr" eaLnBrk="0" hangingPunct="0"/>
            <a:r>
              <a:rPr lang="en-US" sz="1400" b="1"/>
              <a:t>PENJUALAN</a:t>
            </a:r>
            <a:endParaRPr lang="en-US" sz="1400" b="1"/>
          </a:p>
          <a:p>
            <a:pPr algn="ctr" eaLnBrk="0" hangingPunct="0"/>
            <a:r>
              <a:rPr lang="en-US" sz="1400" b="1"/>
              <a:t>HASIL PRODUKSINYA</a:t>
            </a:r>
            <a:endParaRPr lang="en-US" sz="1400" b="1"/>
          </a:p>
          <a:p>
            <a:pPr algn="ctr" eaLnBrk="0" hangingPunct="0"/>
            <a:r>
              <a:rPr lang="en-US" sz="1400" b="1"/>
              <a:t>DI DALAM NEGERI</a:t>
            </a:r>
            <a:endParaRPr lang="en-US" sz="1400" b="1"/>
          </a:p>
        </p:txBody>
      </p:sp>
      <p:sp>
        <p:nvSpPr>
          <p:cNvPr id="7" name="Rectangle 16"/>
          <p:cNvSpPr>
            <a:spLocks noChangeArrowheads="1"/>
          </p:cNvSpPr>
          <p:nvPr/>
        </p:nvSpPr>
        <p:spPr bwMode="auto">
          <a:xfrm>
            <a:off x="4318000" y="2286000"/>
            <a:ext cx="4343400" cy="990600"/>
          </a:xfrm>
          <a:prstGeom prst="rect">
            <a:avLst/>
          </a:prstGeom>
          <a:solidFill>
            <a:srgbClr val="B9CFB8"/>
          </a:solidFill>
          <a:ln w="12700">
            <a:solidFill>
              <a:schemeClr val="tx1"/>
            </a:solidFill>
            <a:miter lim="800000"/>
          </a:ln>
        </p:spPr>
        <p:txBody>
          <a:bodyPr wrap="none" lIns="90488" tIns="44450" rIns="90488" bIns="44450" anchor="ctr"/>
          <a:lstStyle/>
          <a:p>
            <a:pPr eaLnBrk="0" hangingPunct="0">
              <a:buFontTx/>
              <a:buChar char="•"/>
            </a:pPr>
            <a:r>
              <a:rPr lang="en-US" sz="1000" b="1" dirty="0"/>
              <a:t> DENGAN API                           </a:t>
            </a:r>
            <a:r>
              <a:rPr lang="id-ID" sz="1000" b="1" dirty="0"/>
              <a:t>:</a:t>
            </a:r>
            <a:r>
              <a:rPr lang="en-US" sz="1000" b="1" dirty="0"/>
              <a:t> 2,5 % X NILAI IMPOR*</a:t>
            </a:r>
            <a:endParaRPr lang="en-US" sz="1000" b="1" dirty="0"/>
          </a:p>
          <a:p>
            <a:pPr eaLnBrk="0" hangingPunct="0">
              <a:buFontTx/>
              <a:buChar char="•"/>
            </a:pPr>
            <a:r>
              <a:rPr lang="en-US" sz="1000" b="1" dirty="0"/>
              <a:t> DENGAN API (IMPOR KEDELAI, GANDUM, </a:t>
            </a:r>
            <a:endParaRPr lang="en-US" sz="1000" b="1" dirty="0"/>
          </a:p>
          <a:p>
            <a:pPr eaLnBrk="0" hangingPunct="0"/>
            <a:r>
              <a:rPr lang="en-US" sz="1000" b="1" dirty="0"/>
              <a:t>  &amp; TEPUNG  TERIGU                 : 0,5% X NILAI IMPOR</a:t>
            </a:r>
            <a:endParaRPr lang="en-US" sz="1000" b="1" dirty="0"/>
          </a:p>
          <a:p>
            <a:pPr eaLnBrk="0" hangingPunct="0">
              <a:buFontTx/>
              <a:buChar char="•"/>
            </a:pPr>
            <a:r>
              <a:rPr lang="en-US" sz="1000" b="1" dirty="0"/>
              <a:t>TANPA API                               :  7,5 % X NILAI IMPOR</a:t>
            </a:r>
            <a:endParaRPr lang="en-US" sz="1000" b="1" dirty="0"/>
          </a:p>
          <a:p>
            <a:pPr eaLnBrk="0" hangingPunct="0">
              <a:buFontTx/>
              <a:buChar char="•"/>
            </a:pPr>
            <a:r>
              <a:rPr lang="en-US" sz="1000" b="1" dirty="0"/>
              <a:t>TIDAK DIKUASAI                     : 7,5 % X </a:t>
            </a:r>
            <a:r>
              <a:rPr lang="en-US" sz="900" b="1" dirty="0"/>
              <a:t>HARGA </a:t>
            </a:r>
            <a:r>
              <a:rPr lang="id-ID" sz="900" b="1" dirty="0"/>
              <a:t>Jual Lelang</a:t>
            </a:r>
            <a:endParaRPr lang="en-US" sz="900" b="1" dirty="0"/>
          </a:p>
          <a:p>
            <a:pPr eaLnBrk="0" hangingPunct="0"/>
            <a:r>
              <a:rPr lang="en-US" sz="1000" b="1" dirty="0"/>
              <a:t> </a:t>
            </a:r>
            <a:endParaRPr lang="en-US" sz="1000" b="1" dirty="0"/>
          </a:p>
        </p:txBody>
      </p:sp>
      <p:sp>
        <p:nvSpPr>
          <p:cNvPr id="8" name="Rectangle 17"/>
          <p:cNvSpPr>
            <a:spLocks noChangeArrowheads="1"/>
          </p:cNvSpPr>
          <p:nvPr/>
        </p:nvSpPr>
        <p:spPr bwMode="auto">
          <a:xfrm>
            <a:off x="4318000" y="1905000"/>
            <a:ext cx="4343400" cy="381000"/>
          </a:xfrm>
          <a:prstGeom prst="rect">
            <a:avLst/>
          </a:prstGeom>
          <a:solidFill>
            <a:srgbClr val="FDE3BA"/>
          </a:solidFill>
          <a:ln w="12700">
            <a:solidFill>
              <a:schemeClr val="tx1"/>
            </a:solidFill>
            <a:miter lim="800000"/>
          </a:ln>
        </p:spPr>
        <p:txBody>
          <a:bodyPr wrap="none" lIns="90488" tIns="44450" rIns="90488" bIns="44450" anchor="ctr"/>
          <a:lstStyle/>
          <a:p>
            <a:pPr algn="ctr" eaLnBrk="0" hangingPunct="0"/>
            <a:r>
              <a:rPr lang="en-US" sz="1300" b="1"/>
              <a:t>1.5 % X HARGA PEMBELIAN</a:t>
            </a:r>
            <a:endParaRPr lang="en-US" sz="1300" b="1"/>
          </a:p>
        </p:txBody>
      </p:sp>
      <p:sp>
        <p:nvSpPr>
          <p:cNvPr id="9" name="Rectangle 18"/>
          <p:cNvSpPr>
            <a:spLocks noChangeArrowheads="1"/>
          </p:cNvSpPr>
          <p:nvPr/>
        </p:nvSpPr>
        <p:spPr bwMode="auto">
          <a:xfrm>
            <a:off x="4318000" y="3276600"/>
            <a:ext cx="4325938" cy="990600"/>
          </a:xfrm>
          <a:prstGeom prst="rect">
            <a:avLst/>
          </a:prstGeom>
          <a:solidFill>
            <a:srgbClr val="B7CCFE"/>
          </a:solidFill>
          <a:ln w="12700">
            <a:solidFill>
              <a:schemeClr val="tx1"/>
            </a:solidFill>
            <a:miter lim="800000"/>
          </a:ln>
        </p:spPr>
        <p:txBody>
          <a:bodyPr wrap="none" lIns="90488" tIns="44450" rIns="90488" bIns="44450" anchor="ctr"/>
          <a:lstStyle/>
          <a:p>
            <a:pPr defTabSz="0" eaLnBrk="0" hangingPunct="0">
              <a:tabLst>
                <a:tab pos="1139825" algn="l"/>
              </a:tabLst>
            </a:pPr>
            <a:r>
              <a:rPr lang="en-US" sz="1100" b="1" dirty="0"/>
              <a:t>- SEMEN       </a:t>
            </a:r>
            <a:r>
              <a:rPr lang="en-US" sz="1100" dirty="0"/>
              <a:t>: 0,25% X DPP PPN</a:t>
            </a:r>
            <a:r>
              <a:rPr lang="en-US" sz="1100" b="1" dirty="0"/>
              <a:t>	</a:t>
            </a:r>
            <a:endParaRPr lang="en-US" sz="1100" b="1" dirty="0"/>
          </a:p>
          <a:p>
            <a:pPr defTabSz="0" eaLnBrk="0" hangingPunct="0">
              <a:tabLst>
                <a:tab pos="1139825" algn="l"/>
              </a:tabLst>
            </a:pPr>
            <a:r>
              <a:rPr lang="en-US" sz="1100" b="1" dirty="0"/>
              <a:t>- KERTAS     </a:t>
            </a:r>
            <a:r>
              <a:rPr lang="en-US" sz="1100" dirty="0"/>
              <a:t>: 0,1%   X DPP PPN</a:t>
            </a:r>
            <a:r>
              <a:rPr lang="en-US" sz="1100" b="1" dirty="0"/>
              <a:t>	</a:t>
            </a:r>
            <a:endParaRPr lang="en-US" sz="1100" b="1" dirty="0"/>
          </a:p>
          <a:p>
            <a:pPr defTabSz="0">
              <a:tabLst>
                <a:tab pos="1139825" algn="l"/>
              </a:tabLst>
            </a:pPr>
            <a:r>
              <a:rPr lang="en-US" sz="1100" b="1" dirty="0"/>
              <a:t>- BAJA          </a:t>
            </a:r>
            <a:r>
              <a:rPr lang="en-US" sz="1100" dirty="0"/>
              <a:t>: 0,3%   X DPP PPN</a:t>
            </a:r>
            <a:endParaRPr lang="en-US" sz="1100" b="1" dirty="0"/>
          </a:p>
          <a:p>
            <a:pPr defTabSz="0" eaLnBrk="0" hangingPunct="0">
              <a:tabLst>
                <a:tab pos="1139825" algn="l"/>
              </a:tabLst>
            </a:pPr>
            <a:r>
              <a:rPr lang="en-US" sz="1100" b="1" dirty="0"/>
              <a:t>- OTOMOTIF </a:t>
            </a:r>
            <a:r>
              <a:rPr lang="en-US" sz="1100" dirty="0"/>
              <a:t>: 0,45% X DPP PPN</a:t>
            </a:r>
            <a:endParaRPr lang="en-US" sz="1100" b="1" dirty="0"/>
          </a:p>
        </p:txBody>
      </p:sp>
      <p:sp>
        <p:nvSpPr>
          <p:cNvPr id="10" name="Rectangle 19"/>
          <p:cNvSpPr>
            <a:spLocks noChangeArrowheads="1"/>
          </p:cNvSpPr>
          <p:nvPr/>
        </p:nvSpPr>
        <p:spPr bwMode="auto">
          <a:xfrm>
            <a:off x="279400" y="1219200"/>
            <a:ext cx="3352800" cy="457200"/>
          </a:xfrm>
          <a:prstGeom prst="rect">
            <a:avLst/>
          </a:prstGeom>
          <a:solidFill>
            <a:srgbClr val="FDC0E5"/>
          </a:solidFill>
          <a:ln w="12700">
            <a:solidFill>
              <a:schemeClr val="tx1"/>
            </a:solidFill>
            <a:miter lim="800000"/>
          </a:ln>
        </p:spPr>
        <p:txBody>
          <a:bodyPr wrap="none" lIns="90488" tIns="44450" rIns="90488" bIns="44450" anchor="ctr"/>
          <a:lstStyle/>
          <a:p>
            <a:pPr algn="ctr" eaLnBrk="0" hangingPunct="0"/>
            <a:r>
              <a:rPr lang="en-US" sz="2000" b="1"/>
              <a:t>OBJEK</a:t>
            </a:r>
            <a:endParaRPr lang="en-US" sz="2000" b="1"/>
          </a:p>
        </p:txBody>
      </p:sp>
      <p:sp>
        <p:nvSpPr>
          <p:cNvPr id="11" name="Rectangle 20"/>
          <p:cNvSpPr>
            <a:spLocks noChangeArrowheads="1"/>
          </p:cNvSpPr>
          <p:nvPr/>
        </p:nvSpPr>
        <p:spPr bwMode="auto">
          <a:xfrm>
            <a:off x="4546600" y="1143000"/>
            <a:ext cx="3751263" cy="561975"/>
          </a:xfrm>
          <a:prstGeom prst="rect">
            <a:avLst/>
          </a:prstGeom>
          <a:solidFill>
            <a:srgbClr val="00DFCA"/>
          </a:solidFill>
          <a:ln w="12700">
            <a:solidFill>
              <a:schemeClr val="tx1"/>
            </a:solidFill>
            <a:miter lim="800000"/>
          </a:ln>
        </p:spPr>
        <p:txBody>
          <a:bodyPr wrap="none" lIns="90488" tIns="44450" rIns="90488" bIns="44450" anchor="ctr"/>
          <a:lstStyle/>
          <a:p>
            <a:pPr algn="ctr" eaLnBrk="0" hangingPunct="0"/>
            <a:r>
              <a:rPr lang="en-US" sz="2000" b="1"/>
              <a:t>TARIF </a:t>
            </a:r>
            <a:endParaRPr lang="en-US" sz="2000" b="1"/>
          </a:p>
        </p:txBody>
      </p:sp>
      <p:sp>
        <p:nvSpPr>
          <p:cNvPr id="12" name="AutoShape 21"/>
          <p:cNvSpPr>
            <a:spLocks noChangeArrowheads="1"/>
          </p:cNvSpPr>
          <p:nvPr/>
        </p:nvSpPr>
        <p:spPr bwMode="auto">
          <a:xfrm>
            <a:off x="1651000" y="1676400"/>
            <a:ext cx="1016000" cy="228600"/>
          </a:xfrm>
          <a:prstGeom prst="downArrow">
            <a:avLst>
              <a:gd name="adj1" fmla="val 75009"/>
              <a:gd name="adj2" fmla="val 50051"/>
            </a:avLst>
          </a:prstGeom>
          <a:gradFill rotWithShape="0">
            <a:gsLst>
              <a:gs pos="0">
                <a:srgbClr val="909090"/>
              </a:gs>
              <a:gs pos="50000">
                <a:srgbClr val="CECECE"/>
              </a:gs>
              <a:gs pos="100000">
                <a:srgbClr val="909090"/>
              </a:gs>
            </a:gsLst>
            <a:lin ang="0" scaled="1"/>
          </a:gradFill>
          <a:ln w="9525">
            <a:noFill/>
            <a:miter lim="800000"/>
          </a:ln>
        </p:spPr>
        <p:txBody>
          <a:bodyPr wrap="none" anchor="ctr"/>
          <a:lstStyle/>
          <a:p>
            <a:pPr algn="ctr" eaLnBrk="0" hangingPunct="0"/>
            <a:endParaRPr lang="en-US" sz="2400" b="1">
              <a:solidFill>
                <a:srgbClr val="000066"/>
              </a:solidFill>
            </a:endParaRPr>
          </a:p>
        </p:txBody>
      </p:sp>
      <p:sp>
        <p:nvSpPr>
          <p:cNvPr id="13" name="AutoShape 22"/>
          <p:cNvSpPr>
            <a:spLocks noChangeArrowheads="1"/>
          </p:cNvSpPr>
          <p:nvPr/>
        </p:nvSpPr>
        <p:spPr bwMode="auto">
          <a:xfrm>
            <a:off x="5994400" y="1676400"/>
            <a:ext cx="1016000" cy="228600"/>
          </a:xfrm>
          <a:prstGeom prst="downArrow">
            <a:avLst>
              <a:gd name="adj1" fmla="val 75009"/>
              <a:gd name="adj2" fmla="val 50051"/>
            </a:avLst>
          </a:prstGeom>
          <a:gradFill rotWithShape="0">
            <a:gsLst>
              <a:gs pos="0">
                <a:srgbClr val="909090"/>
              </a:gs>
              <a:gs pos="50000">
                <a:srgbClr val="CECECE"/>
              </a:gs>
              <a:gs pos="100000">
                <a:srgbClr val="909090"/>
              </a:gs>
            </a:gsLst>
            <a:lin ang="0" scaled="1"/>
          </a:gradFill>
          <a:ln w="9525">
            <a:noFill/>
            <a:miter lim="800000"/>
          </a:ln>
        </p:spPr>
        <p:txBody>
          <a:bodyPr wrap="none" anchor="ctr"/>
          <a:lstStyle/>
          <a:p>
            <a:pPr algn="ctr" eaLnBrk="0" hangingPunct="0"/>
            <a:endParaRPr lang="en-US" sz="2400" b="1">
              <a:solidFill>
                <a:srgbClr val="000066"/>
              </a:solidFill>
            </a:endParaRPr>
          </a:p>
        </p:txBody>
      </p:sp>
      <p:sp>
        <p:nvSpPr>
          <p:cNvPr id="14" name="AutoShape 23"/>
          <p:cNvSpPr>
            <a:spLocks noChangeArrowheads="1"/>
          </p:cNvSpPr>
          <p:nvPr/>
        </p:nvSpPr>
        <p:spPr bwMode="auto">
          <a:xfrm>
            <a:off x="3695700" y="2057400"/>
            <a:ext cx="584200" cy="400050"/>
          </a:xfrm>
          <a:prstGeom prst="rightArrow">
            <a:avLst>
              <a:gd name="adj1" fmla="val 75009"/>
              <a:gd name="adj2" fmla="val 63558"/>
            </a:avLst>
          </a:prstGeom>
          <a:solidFill>
            <a:srgbClr val="002060"/>
          </a:solidFill>
          <a:ln w="9525">
            <a:noFill/>
            <a:miter lim="800000"/>
          </a:ln>
        </p:spPr>
        <p:txBody>
          <a:bodyPr wrap="none" anchor="ctr"/>
          <a:lstStyle/>
          <a:p>
            <a:pPr algn="ctr" eaLnBrk="0" hangingPunct="0"/>
            <a:endParaRPr lang="en-US" sz="2400" b="1">
              <a:solidFill>
                <a:srgbClr val="000066"/>
              </a:solidFill>
            </a:endParaRPr>
          </a:p>
        </p:txBody>
      </p:sp>
      <p:sp>
        <p:nvSpPr>
          <p:cNvPr id="15" name="AutoShape 24"/>
          <p:cNvSpPr>
            <a:spLocks noChangeArrowheads="1"/>
          </p:cNvSpPr>
          <p:nvPr/>
        </p:nvSpPr>
        <p:spPr bwMode="auto">
          <a:xfrm>
            <a:off x="3657600" y="2743200"/>
            <a:ext cx="584200" cy="400050"/>
          </a:xfrm>
          <a:prstGeom prst="rightArrow">
            <a:avLst>
              <a:gd name="adj1" fmla="val 75009"/>
              <a:gd name="adj2" fmla="val 63558"/>
            </a:avLst>
          </a:prstGeom>
          <a:solidFill>
            <a:srgbClr val="002060"/>
          </a:solidFill>
          <a:ln w="9525">
            <a:noFill/>
            <a:miter lim="800000"/>
          </a:ln>
        </p:spPr>
        <p:txBody>
          <a:bodyPr wrap="none" anchor="ctr"/>
          <a:lstStyle/>
          <a:p>
            <a:pPr algn="ctr" eaLnBrk="0" hangingPunct="0"/>
            <a:endParaRPr lang="en-US" sz="2400" b="1">
              <a:solidFill>
                <a:srgbClr val="000066"/>
              </a:solidFill>
            </a:endParaRPr>
          </a:p>
        </p:txBody>
      </p:sp>
      <p:sp>
        <p:nvSpPr>
          <p:cNvPr id="16" name="AutoShape 25"/>
          <p:cNvSpPr>
            <a:spLocks noChangeArrowheads="1"/>
          </p:cNvSpPr>
          <p:nvPr/>
        </p:nvSpPr>
        <p:spPr bwMode="auto">
          <a:xfrm>
            <a:off x="3657600" y="3638550"/>
            <a:ext cx="584200" cy="400050"/>
          </a:xfrm>
          <a:prstGeom prst="rightArrow">
            <a:avLst>
              <a:gd name="adj1" fmla="val 75009"/>
              <a:gd name="adj2" fmla="val 63558"/>
            </a:avLst>
          </a:prstGeom>
          <a:solidFill>
            <a:srgbClr val="002060"/>
          </a:solidFill>
          <a:ln w="9525">
            <a:noFill/>
            <a:miter lim="800000"/>
          </a:ln>
        </p:spPr>
        <p:txBody>
          <a:bodyPr wrap="none" anchor="ctr"/>
          <a:lstStyle/>
          <a:p>
            <a:pPr algn="ctr" eaLnBrk="0" hangingPunct="0"/>
            <a:endParaRPr lang="en-US" sz="2400" b="1">
              <a:solidFill>
                <a:srgbClr val="000066"/>
              </a:solidFill>
            </a:endParaRPr>
          </a:p>
        </p:txBody>
      </p:sp>
      <p:sp>
        <p:nvSpPr>
          <p:cNvPr id="17" name="AutoShape 26"/>
          <p:cNvSpPr>
            <a:spLocks noChangeArrowheads="1"/>
          </p:cNvSpPr>
          <p:nvPr/>
        </p:nvSpPr>
        <p:spPr bwMode="auto">
          <a:xfrm>
            <a:off x="1143000" y="381000"/>
            <a:ext cx="6383338" cy="733425"/>
          </a:xfrm>
          <a:prstGeom prst="roundRect">
            <a:avLst>
              <a:gd name="adj" fmla="val 12449"/>
            </a:avLst>
          </a:prstGeom>
          <a:gradFill rotWithShape="0">
            <a:gsLst>
              <a:gs pos="0">
                <a:srgbClr val="66FF99"/>
              </a:gs>
              <a:gs pos="50000">
                <a:srgbClr val="94FFB7"/>
              </a:gs>
              <a:gs pos="100000">
                <a:srgbClr val="66FF99"/>
              </a:gs>
            </a:gsLst>
            <a:lin ang="2700000" scaled="1"/>
          </a:gradFill>
          <a:ln w="12700">
            <a:solidFill>
              <a:schemeClr val="tx1"/>
            </a:solidFill>
            <a:round/>
          </a:ln>
        </p:spPr>
        <p:txBody>
          <a:bodyPr wrap="none" lIns="90488" tIns="44450" rIns="90488" bIns="44450" anchor="ctr"/>
          <a:lstStyle/>
          <a:p>
            <a:pPr algn="ctr" eaLnBrk="0" hangingPunct="0"/>
            <a:r>
              <a:rPr lang="en-US" sz="2400" b="1"/>
              <a:t>TARIF DAN </a:t>
            </a:r>
            <a:endParaRPr lang="en-US" sz="2400" b="1"/>
          </a:p>
          <a:p>
            <a:pPr algn="ctr" eaLnBrk="0" hangingPunct="0"/>
            <a:r>
              <a:rPr lang="en-US" sz="2400" b="1"/>
              <a:t>DASAR PEMUNGUTAN</a:t>
            </a:r>
            <a:endParaRPr lang="en-US" sz="2400" b="1"/>
          </a:p>
        </p:txBody>
      </p:sp>
      <p:sp>
        <p:nvSpPr>
          <p:cNvPr id="18" name="Rectangle 15"/>
          <p:cNvSpPr>
            <a:spLocks noChangeArrowheads="1"/>
          </p:cNvSpPr>
          <p:nvPr/>
        </p:nvSpPr>
        <p:spPr bwMode="auto">
          <a:xfrm>
            <a:off x="279400" y="4648200"/>
            <a:ext cx="3352800" cy="762000"/>
          </a:xfrm>
          <a:prstGeom prst="rect">
            <a:avLst/>
          </a:prstGeom>
          <a:solidFill>
            <a:srgbClr val="FFFFCC"/>
          </a:solidFill>
          <a:ln w="12700">
            <a:solidFill>
              <a:schemeClr val="tx1"/>
            </a:solidFill>
            <a:miter lim="800000"/>
          </a:ln>
        </p:spPr>
        <p:txBody>
          <a:bodyPr wrap="none" lIns="90488" tIns="44450" rIns="90488" bIns="44450" anchor="ctr"/>
          <a:lstStyle/>
          <a:p>
            <a:pPr algn="ctr" eaLnBrk="0" hangingPunct="0"/>
            <a:r>
              <a:rPr lang="en-US" sz="1400" b="1"/>
              <a:t>PENJUALAN</a:t>
            </a:r>
            <a:endParaRPr lang="en-US" sz="1400" b="1"/>
          </a:p>
          <a:p>
            <a:pPr algn="ctr" eaLnBrk="0" hangingPunct="0"/>
            <a:r>
              <a:rPr lang="en-US" sz="1400" b="1"/>
              <a:t>BARANG YG TERGOLONG </a:t>
            </a:r>
            <a:endParaRPr lang="en-US" sz="1400" b="1"/>
          </a:p>
          <a:p>
            <a:pPr algn="ctr" eaLnBrk="0" hangingPunct="0"/>
            <a:r>
              <a:rPr lang="en-US" sz="1400" b="1"/>
              <a:t>SANGAT MEWAH</a:t>
            </a:r>
            <a:endParaRPr lang="en-US" sz="1400" b="1"/>
          </a:p>
        </p:txBody>
      </p:sp>
      <p:sp>
        <p:nvSpPr>
          <p:cNvPr id="19" name="Rectangle 18"/>
          <p:cNvSpPr>
            <a:spLocks noChangeArrowheads="1"/>
          </p:cNvSpPr>
          <p:nvPr/>
        </p:nvSpPr>
        <p:spPr bwMode="auto">
          <a:xfrm>
            <a:off x="4318000" y="4305300"/>
            <a:ext cx="4419600" cy="2552700"/>
          </a:xfrm>
          <a:prstGeom prst="rect">
            <a:avLst/>
          </a:prstGeom>
          <a:solidFill>
            <a:srgbClr val="FFFFCC"/>
          </a:solidFill>
          <a:ln w="12700">
            <a:solidFill>
              <a:schemeClr val="tx1"/>
            </a:solidFill>
            <a:miter lim="800000"/>
          </a:ln>
        </p:spPr>
        <p:txBody>
          <a:bodyPr wrap="none" lIns="90488" tIns="44450" rIns="90488" bIns="44450" anchor="ctr"/>
          <a:lstStyle/>
          <a:p>
            <a:pPr defTabSz="0" eaLnBrk="0" hangingPunct="0">
              <a:tabLst>
                <a:tab pos="1139825" algn="l"/>
              </a:tabLst>
            </a:pPr>
            <a:r>
              <a:rPr lang="en-US" sz="1000" b="1" dirty="0"/>
              <a:t>5% DARI HARGA JUAL :</a:t>
            </a:r>
            <a:endParaRPr lang="en-US" sz="1000" b="1" dirty="0"/>
          </a:p>
          <a:p>
            <a:pPr defTabSz="0" eaLnBrk="0" hangingPunct="0">
              <a:buFont typeface="Times New Roman" panose="02020603050405020304" pitchFamily="18" charset="0"/>
              <a:buAutoNum type="arabicPeriod"/>
              <a:tabLst>
                <a:tab pos="1139825" algn="l"/>
              </a:tabLst>
            </a:pPr>
            <a:r>
              <a:rPr lang="en-US" sz="1000" b="1" dirty="0"/>
              <a:t>    PESAWAT UDARA PRIBADI DGN HARGA JUAL LEBIH DARI </a:t>
            </a:r>
            <a:endParaRPr lang="en-US" sz="1000" b="1" dirty="0"/>
          </a:p>
          <a:p>
            <a:pPr defTabSz="0" eaLnBrk="0" hangingPunct="0">
              <a:tabLst>
                <a:tab pos="1139825" algn="l"/>
              </a:tabLst>
            </a:pPr>
            <a:r>
              <a:rPr lang="en-US" sz="1000" b="1" dirty="0"/>
              <a:t>       </a:t>
            </a:r>
            <a:r>
              <a:rPr lang="en-US" sz="1000" b="1" dirty="0" err="1"/>
              <a:t>Rp</a:t>
            </a:r>
            <a:r>
              <a:rPr lang="en-US" sz="1000" b="1" dirty="0"/>
              <a:t> 20 MILIAR;</a:t>
            </a:r>
            <a:endParaRPr lang="en-US" sz="1000" b="1" dirty="0"/>
          </a:p>
          <a:p>
            <a:pPr defTabSz="0" eaLnBrk="0" hangingPunct="0">
              <a:buFont typeface="Times New Roman" panose="02020603050405020304" pitchFamily="18" charset="0"/>
              <a:buAutoNum type="arabicPeriod" startAt="2"/>
              <a:tabLst>
                <a:tab pos="1139825" algn="l"/>
              </a:tabLst>
            </a:pPr>
            <a:r>
              <a:rPr lang="en-US" sz="1000" b="1" dirty="0"/>
              <a:t>    KAPAL PESIAR &amp; SEJENISNYA DGN HARGA JUAL LEBIH </a:t>
            </a:r>
            <a:endParaRPr lang="en-US" sz="1000" b="1" dirty="0"/>
          </a:p>
          <a:p>
            <a:pPr defTabSz="0" eaLnBrk="0" hangingPunct="0">
              <a:tabLst>
                <a:tab pos="1139825" algn="l"/>
              </a:tabLst>
            </a:pPr>
            <a:r>
              <a:rPr lang="en-US" sz="1000" b="1" dirty="0"/>
              <a:t>       DARI </a:t>
            </a:r>
            <a:r>
              <a:rPr lang="en-US" sz="1000" b="1" dirty="0" err="1"/>
              <a:t>Rp</a:t>
            </a:r>
            <a:r>
              <a:rPr lang="en-US" sz="1000" b="1" dirty="0"/>
              <a:t> 10 MILIAR;</a:t>
            </a:r>
            <a:endParaRPr lang="en-US" sz="1000" b="1" dirty="0"/>
          </a:p>
          <a:p>
            <a:pPr defTabSz="0" eaLnBrk="0" hangingPunct="0">
              <a:buFont typeface="Times New Roman" panose="02020603050405020304" pitchFamily="18" charset="0"/>
              <a:buAutoNum type="arabicPeriod" startAt="3"/>
              <a:tabLst>
                <a:tab pos="1139825" algn="l"/>
              </a:tabLst>
            </a:pPr>
            <a:r>
              <a:rPr lang="en-US" sz="1000" b="1" dirty="0"/>
              <a:t>    RUMAH BESERTA TANAHNYA DGN HARGA JUAL/HARGA </a:t>
            </a:r>
            <a:endParaRPr lang="en-US" sz="1000" b="1" dirty="0"/>
          </a:p>
          <a:p>
            <a:pPr defTabSz="0" eaLnBrk="0" hangingPunct="0">
              <a:tabLst>
                <a:tab pos="1139825" algn="l"/>
              </a:tabLst>
            </a:pPr>
            <a:r>
              <a:rPr lang="en-US" sz="1000" b="1" dirty="0"/>
              <a:t>       PENGALIHANNYA LEBIH DARI </a:t>
            </a:r>
            <a:r>
              <a:rPr lang="en-US" sz="1000" b="1" dirty="0" err="1"/>
              <a:t>Rp</a:t>
            </a:r>
            <a:r>
              <a:rPr lang="en-US" sz="1000" b="1" dirty="0"/>
              <a:t> 10 MILIAR DAN LUAS </a:t>
            </a:r>
            <a:endParaRPr lang="en-US" sz="1000" b="1" dirty="0"/>
          </a:p>
          <a:p>
            <a:pPr defTabSz="0" eaLnBrk="0" hangingPunct="0">
              <a:tabLst>
                <a:tab pos="1139825" algn="l"/>
              </a:tabLst>
            </a:pPr>
            <a:r>
              <a:rPr lang="en-US" sz="1000" b="1" dirty="0"/>
              <a:t>       BANGUNAN LEBIH DARI 500 M2</a:t>
            </a:r>
            <a:endParaRPr lang="en-US" sz="1000" b="1" dirty="0"/>
          </a:p>
          <a:p>
            <a:pPr defTabSz="0" eaLnBrk="0" hangingPunct="0">
              <a:buFont typeface="Times New Roman" panose="02020603050405020304" pitchFamily="18" charset="0"/>
              <a:buAutoNum type="arabicPeriod" startAt="4"/>
              <a:tabLst>
                <a:tab pos="1139825" algn="l"/>
              </a:tabLst>
            </a:pPr>
            <a:r>
              <a:rPr lang="en-US" sz="1000" b="1" dirty="0"/>
              <a:t>    </a:t>
            </a:r>
            <a:r>
              <a:rPr lang="en-US" sz="900" b="1" dirty="0"/>
              <a:t>APARTEMEN/KONDOMINIUM &amp; SEJENISNYA DGN HARGA JUAL/</a:t>
            </a:r>
            <a:endParaRPr lang="en-US" sz="900" b="1" dirty="0"/>
          </a:p>
          <a:p>
            <a:pPr defTabSz="0" eaLnBrk="0" hangingPunct="0">
              <a:tabLst>
                <a:tab pos="1139825" algn="l"/>
              </a:tabLst>
            </a:pPr>
            <a:r>
              <a:rPr lang="en-US" sz="900" b="1" dirty="0"/>
              <a:t>       PENGALIHANNYA LEBIH DARI </a:t>
            </a:r>
            <a:r>
              <a:rPr lang="en-US" sz="900" b="1" dirty="0" err="1"/>
              <a:t>Rp</a:t>
            </a:r>
            <a:r>
              <a:rPr lang="en-US" sz="900" b="1" dirty="0"/>
              <a:t> 10 MILIAR DAN/ATAU LUAS </a:t>
            </a:r>
            <a:endParaRPr lang="en-US" sz="900" b="1" dirty="0"/>
          </a:p>
          <a:p>
            <a:pPr defTabSz="0" eaLnBrk="0" hangingPunct="0">
              <a:tabLst>
                <a:tab pos="1139825" algn="l"/>
              </a:tabLst>
            </a:pPr>
            <a:r>
              <a:rPr lang="en-US" sz="900" b="1" dirty="0"/>
              <a:t>       BANGUNAN LEBIH  400 M2;</a:t>
            </a:r>
            <a:endParaRPr lang="en-US" sz="900" b="1" dirty="0"/>
          </a:p>
          <a:p>
            <a:pPr defTabSz="0" eaLnBrk="0" hangingPunct="0">
              <a:buFont typeface="Times New Roman" panose="02020603050405020304" pitchFamily="18" charset="0"/>
              <a:buAutoNum type="arabicPeriod" startAt="5"/>
              <a:tabLst>
                <a:tab pos="1139825" algn="l"/>
              </a:tabLst>
            </a:pPr>
            <a:r>
              <a:rPr lang="en-US" sz="1000" b="1" dirty="0"/>
              <a:t>    KENDARAAN BERMOTOR RODA 4 PENGANGKUTAN ORG </a:t>
            </a:r>
            <a:endParaRPr lang="en-US" sz="1000" b="1" dirty="0"/>
          </a:p>
          <a:p>
            <a:pPr defTabSz="0" eaLnBrk="0" hangingPunct="0">
              <a:tabLst>
                <a:tab pos="1139825" algn="l"/>
              </a:tabLst>
            </a:pPr>
            <a:r>
              <a:rPr lang="en-US" sz="1000" b="1" dirty="0"/>
              <a:t>       KURANG DARI 10 ORG BERUPA SEDAN, JEEP, SPORT </a:t>
            </a:r>
            <a:endParaRPr lang="en-US" sz="1000" b="1" dirty="0"/>
          </a:p>
          <a:p>
            <a:pPr defTabSz="0" eaLnBrk="0" hangingPunct="0">
              <a:tabLst>
                <a:tab pos="1139825" algn="l"/>
              </a:tabLst>
            </a:pPr>
            <a:r>
              <a:rPr lang="en-US" sz="1000" b="1" dirty="0"/>
              <a:t>       UTILITY (SUV), MULTI PURPOSE VEHICLE (MPV), MINIBUS</a:t>
            </a:r>
            <a:endParaRPr lang="en-US" sz="1000" b="1" dirty="0"/>
          </a:p>
          <a:p>
            <a:pPr defTabSz="0" eaLnBrk="0" hangingPunct="0">
              <a:tabLst>
                <a:tab pos="1139825" algn="l"/>
              </a:tabLst>
            </a:pPr>
            <a:r>
              <a:rPr lang="en-US" sz="1000" b="1" dirty="0"/>
              <a:t>       &amp; SEJENIS DGN HARGA LEBIH DARI </a:t>
            </a:r>
            <a:r>
              <a:rPr lang="en-US" sz="1000" b="1" dirty="0" err="1"/>
              <a:t>Rp</a:t>
            </a:r>
            <a:r>
              <a:rPr lang="en-US" sz="1000" b="1" dirty="0"/>
              <a:t> 5 MILIAR DGN</a:t>
            </a:r>
            <a:endParaRPr lang="en-US" sz="1000" b="1" dirty="0"/>
          </a:p>
          <a:p>
            <a:pPr defTabSz="0" eaLnBrk="0" hangingPunct="0">
              <a:tabLst>
                <a:tab pos="1139825" algn="l"/>
              </a:tabLst>
            </a:pPr>
            <a:r>
              <a:rPr lang="en-US" sz="1000" b="1" dirty="0"/>
              <a:t>       KAPASITAS SILINDER LEBIH DARI 3.OOO CC</a:t>
            </a:r>
            <a:endParaRPr lang="en-US" sz="1000" b="1" dirty="0"/>
          </a:p>
        </p:txBody>
      </p:sp>
      <p:sp>
        <p:nvSpPr>
          <p:cNvPr id="20" name="AutoShape 25"/>
          <p:cNvSpPr>
            <a:spLocks noChangeArrowheads="1"/>
          </p:cNvSpPr>
          <p:nvPr/>
        </p:nvSpPr>
        <p:spPr bwMode="auto">
          <a:xfrm>
            <a:off x="3657600" y="4800600"/>
            <a:ext cx="584200" cy="400050"/>
          </a:xfrm>
          <a:prstGeom prst="rightArrow">
            <a:avLst>
              <a:gd name="adj1" fmla="val 75009"/>
              <a:gd name="adj2" fmla="val 63558"/>
            </a:avLst>
          </a:prstGeom>
          <a:solidFill>
            <a:srgbClr val="002060"/>
          </a:solidFill>
          <a:ln w="9525">
            <a:noFill/>
            <a:miter lim="800000"/>
          </a:ln>
        </p:spPr>
        <p:txBody>
          <a:bodyPr wrap="none" anchor="ctr"/>
          <a:lstStyle/>
          <a:p>
            <a:pPr algn="ctr" eaLnBrk="0" hangingPunct="0"/>
            <a:endParaRPr lang="en-US" sz="2400" b="1">
              <a:solidFill>
                <a:srgbClr val="000066"/>
              </a:solidFill>
            </a:endParaRPr>
          </a:p>
        </p:txBody>
      </p:sp>
      <p:sp>
        <p:nvSpPr>
          <p:cNvPr id="21" name="AutoShape 26"/>
          <p:cNvSpPr>
            <a:spLocks noChangeArrowheads="1"/>
          </p:cNvSpPr>
          <p:nvPr/>
        </p:nvSpPr>
        <p:spPr bwMode="auto">
          <a:xfrm>
            <a:off x="127000" y="5638800"/>
            <a:ext cx="4038600" cy="581025"/>
          </a:xfrm>
          <a:prstGeom prst="roundRect">
            <a:avLst>
              <a:gd name="adj" fmla="val 12449"/>
            </a:avLst>
          </a:prstGeom>
          <a:gradFill rotWithShape="0">
            <a:gsLst>
              <a:gs pos="0">
                <a:srgbClr val="66FF99"/>
              </a:gs>
              <a:gs pos="50000">
                <a:srgbClr val="94FFB7"/>
              </a:gs>
              <a:gs pos="100000">
                <a:srgbClr val="66FF99"/>
              </a:gs>
            </a:gsLst>
            <a:lin ang="2700000" scaled="1"/>
          </a:gradFill>
          <a:ln w="12700">
            <a:solidFill>
              <a:schemeClr val="tx1"/>
            </a:solidFill>
            <a:round/>
          </a:ln>
        </p:spPr>
        <p:txBody>
          <a:bodyPr wrap="none" lIns="90488" tIns="44450" rIns="90488" bIns="44450" anchor="ctr"/>
          <a:lstStyle/>
          <a:p>
            <a:pPr eaLnBrk="0" hangingPunct="0"/>
            <a:r>
              <a:rPr lang="en-US" sz="1100" b="1"/>
              <a:t>*Nilai impor = Cost Insurance and Freight (CIF) +</a:t>
            </a:r>
            <a:endParaRPr lang="en-US" sz="1100" b="1"/>
          </a:p>
          <a:p>
            <a:pPr eaLnBrk="0" hangingPunct="0"/>
            <a:r>
              <a:rPr lang="en-US" sz="1100" b="1"/>
              <a:t>                        Bea Masuk + Pungutan Lainnya </a:t>
            </a:r>
            <a:endParaRPr lang="en-US" sz="1100" b="1"/>
          </a:p>
          <a:p>
            <a:pPr eaLnBrk="0" hangingPunct="0"/>
            <a:r>
              <a:rPr lang="en-US" sz="1100" b="1"/>
              <a:t>                        (menurut UU pabean)</a:t>
            </a:r>
            <a:endParaRPr lang="en-US" sz="11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9"/>
          <p:cNvGraphicFramePr>
            <a:graphicFrameLocks noGrp="1"/>
          </p:cNvGraphicFramePr>
          <p:nvPr>
            <p:ph/>
          </p:nvPr>
        </p:nvGraphicFramePr>
        <p:xfrm>
          <a:off x="606425" y="749300"/>
          <a:ext cx="8458200" cy="4495811"/>
        </p:xfrm>
        <a:graphic>
          <a:graphicData uri="http://schemas.openxmlformats.org/drawingml/2006/table">
            <a:tbl>
              <a:tblPr/>
              <a:tblGrid>
                <a:gridCol w="2667000"/>
                <a:gridCol w="3048000"/>
                <a:gridCol w="2743200"/>
              </a:tblGrid>
              <a:tr h="9448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Jenis</a:t>
                      </a: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Produk</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SPBU Swastanisasi</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SPBU Pertamina</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Premium</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0,25%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3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Solar</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0,25%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Premix / Super TT</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0,25%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Minyak Tanah</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1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Gas LPG</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Penjualan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1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Pelumas</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a:t>
                      </a: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Penjualan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0,3% x </a:t>
                      </a: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Penjualan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61"/>
          <p:cNvSpPr txBox="1">
            <a:spLocks noChangeArrowheads="1"/>
          </p:cNvSpPr>
          <p:nvPr/>
        </p:nvSpPr>
        <p:spPr bwMode="auto">
          <a:xfrm>
            <a:off x="482600" y="5399088"/>
            <a:ext cx="8705850" cy="822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2400" dirty="0" err="1"/>
              <a:t>Atas</a:t>
            </a:r>
            <a:r>
              <a:rPr lang="en-US" sz="2400" dirty="0"/>
              <a:t> </a:t>
            </a:r>
            <a:r>
              <a:rPr lang="en-US" sz="2400" dirty="0" err="1"/>
              <a:t>penjualan</a:t>
            </a:r>
            <a:r>
              <a:rPr lang="en-US" sz="2400" dirty="0"/>
              <a:t> </a:t>
            </a:r>
            <a:r>
              <a:rPr lang="en-US" sz="2400" dirty="0" err="1"/>
              <a:t>hasil</a:t>
            </a:r>
            <a:r>
              <a:rPr lang="en-US" sz="2400" dirty="0"/>
              <a:t> </a:t>
            </a:r>
            <a:r>
              <a:rPr lang="en-US" sz="2400" dirty="0" err="1"/>
              <a:t>produksi</a:t>
            </a:r>
            <a:r>
              <a:rPr lang="en-US" sz="2400" dirty="0"/>
              <a:t> </a:t>
            </a:r>
            <a:r>
              <a:rPr lang="en-US" sz="2400" dirty="0" err="1"/>
              <a:t>tsb</a:t>
            </a:r>
            <a:r>
              <a:rPr lang="en-US" sz="2400" dirty="0"/>
              <a:t> </a:t>
            </a:r>
            <a:r>
              <a:rPr lang="en-US" sz="2400" dirty="0" err="1"/>
              <a:t>kpd</a:t>
            </a:r>
            <a:r>
              <a:rPr lang="en-US" sz="2400" dirty="0"/>
              <a:t> </a:t>
            </a:r>
            <a:r>
              <a:rPr lang="en-US" sz="2400" dirty="0" err="1"/>
              <a:t>penyalur</a:t>
            </a:r>
            <a:r>
              <a:rPr lang="en-US" sz="2400" dirty="0"/>
              <a:t>, dealer, </a:t>
            </a:r>
            <a:r>
              <a:rPr lang="en-US" sz="2400" dirty="0" err="1"/>
              <a:t>atau</a:t>
            </a:r>
            <a:r>
              <a:rPr lang="en-US" sz="2400" dirty="0"/>
              <a:t> </a:t>
            </a:r>
            <a:endParaRPr lang="en-US" sz="2400" dirty="0"/>
          </a:p>
          <a:p>
            <a:pPr>
              <a:spcBef>
                <a:spcPct val="0"/>
              </a:spcBef>
              <a:buClrTx/>
              <a:buFontTx/>
              <a:buNone/>
            </a:pPr>
            <a:r>
              <a:rPr lang="en-US" sz="2400" dirty="0" err="1"/>
              <a:t>agen</a:t>
            </a:r>
            <a:r>
              <a:rPr lang="en-US" sz="2400" dirty="0"/>
              <a:t> </a:t>
            </a:r>
            <a:r>
              <a:rPr lang="en-US" sz="2400" dirty="0" err="1"/>
              <a:t>bersifat</a:t>
            </a:r>
            <a:r>
              <a:rPr lang="en-US" sz="2400" dirty="0"/>
              <a:t> FINAL, </a:t>
            </a:r>
            <a:r>
              <a:rPr lang="en-US" sz="2400" dirty="0" err="1"/>
              <a:t>harus</a:t>
            </a:r>
            <a:r>
              <a:rPr lang="en-US" sz="2400" dirty="0"/>
              <a:t> </a:t>
            </a:r>
            <a:r>
              <a:rPr lang="en-US" sz="2400" dirty="0" err="1"/>
              <a:t>dilunasi</a:t>
            </a:r>
            <a:r>
              <a:rPr lang="en-US" sz="2400" dirty="0"/>
              <a:t> </a:t>
            </a:r>
            <a:r>
              <a:rPr lang="en-US" sz="2400" dirty="0" err="1"/>
              <a:t>sebelum</a:t>
            </a:r>
            <a:r>
              <a:rPr lang="en-US" sz="2400" dirty="0"/>
              <a:t> </a:t>
            </a:r>
            <a:r>
              <a:rPr lang="en-US" sz="2400" dirty="0" err="1"/>
              <a:t>penerbitan</a:t>
            </a:r>
            <a:r>
              <a:rPr lang="en-US" sz="2400" dirty="0"/>
              <a:t> DO.</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7500" y="281713"/>
            <a:ext cx="6540500" cy="936625"/>
          </a:xfrm>
        </p:spPr>
        <p:style>
          <a:lnRef idx="1">
            <a:schemeClr val="accent4"/>
          </a:lnRef>
          <a:fillRef idx="2">
            <a:schemeClr val="accent4"/>
          </a:fillRef>
          <a:effectRef idx="1">
            <a:schemeClr val="accent4"/>
          </a:effectRef>
          <a:fontRef idx="minor">
            <a:schemeClr val="dk1"/>
          </a:fontRef>
        </p:style>
        <p:txBody>
          <a:bodyPr/>
          <a:lstStyle/>
          <a:p>
            <a:pPr>
              <a:defRPr/>
            </a:pPr>
            <a:r>
              <a:rPr lang="en-US" sz="3600" dirty="0" err="1"/>
              <a:t>Saat</a:t>
            </a:r>
            <a:r>
              <a:rPr lang="en-US" sz="3600" dirty="0"/>
              <a:t> </a:t>
            </a:r>
            <a:r>
              <a:rPr lang="en-US" sz="3600" dirty="0" err="1"/>
              <a:t>Terutang</a:t>
            </a:r>
            <a:r>
              <a:rPr lang="en-US" sz="3600" dirty="0"/>
              <a:t> </a:t>
            </a:r>
            <a:r>
              <a:rPr lang="en-US" sz="3600" dirty="0" err="1"/>
              <a:t>dan</a:t>
            </a:r>
            <a:r>
              <a:rPr lang="en-US" sz="3600" dirty="0"/>
              <a:t> </a:t>
            </a:r>
            <a:r>
              <a:rPr lang="en-US" sz="3600" dirty="0" err="1"/>
              <a:t>Pelunasan</a:t>
            </a:r>
            <a:endParaRPr lang="en-US" sz="3600" dirty="0"/>
          </a:p>
        </p:txBody>
      </p:sp>
      <p:sp>
        <p:nvSpPr>
          <p:cNvPr id="5" name="Content Placeholder 2"/>
          <p:cNvSpPr>
            <a:spLocks noGrp="1"/>
          </p:cNvSpPr>
          <p:nvPr>
            <p:ph idx="1"/>
          </p:nvPr>
        </p:nvSpPr>
        <p:spPr>
          <a:xfrm>
            <a:off x="1333751" y="1359626"/>
            <a:ext cx="8839200" cy="914400"/>
          </a:xfrm>
          <a:prstGeom prst="snip2SameRect">
            <a:avLst/>
          </a:prstGeom>
        </p:spPr>
        <p:style>
          <a:lnRef idx="0">
            <a:schemeClr val="accent1"/>
          </a:lnRef>
          <a:fillRef idx="3">
            <a:schemeClr val="accent1"/>
          </a:fillRef>
          <a:effectRef idx="3">
            <a:schemeClr val="accent1"/>
          </a:effectRef>
          <a:fontRef idx="minor">
            <a:schemeClr val="lt1"/>
          </a:fontRef>
        </p:style>
        <p:txBody>
          <a:bodyPr/>
          <a:lstStyle/>
          <a:p>
            <a:pPr marL="0" indent="0" algn="just">
              <a:buFont typeface="Wingdings" panose="05000000000000000000" pitchFamily="2" charset="2"/>
              <a:buNone/>
              <a:defRPr/>
            </a:pPr>
            <a:r>
              <a:rPr lang="en-US" sz="2200" dirty="0" err="1">
                <a:cs typeface="Calibri" panose="020F0502020204030204" pitchFamily="34" charset="0"/>
                <a:sym typeface="Wingdings" panose="05000000000000000000" pitchFamily="2" charset="2"/>
              </a:rPr>
              <a:t>Pemungutan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pajak</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terutang</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dilakukan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saat</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pembayaran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kecuali</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ditetapkan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berlainan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oleh</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Menkeu</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Pengecualian</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tersebut</a:t>
            </a:r>
            <a:r>
              <a:rPr lang="en-US" sz="2200" dirty="0">
                <a:cs typeface="Calibri" panose="020F0502020204030204" pitchFamily="34" charset="0"/>
                <a:sym typeface="Wingdings" panose="05000000000000000000" pitchFamily="2" charset="2"/>
              </a:rPr>
              <a:t> </a:t>
            </a:r>
            <a:r>
              <a:rPr lang="en-US" sz="2200" dirty="0" err="1">
                <a:cs typeface="Calibri" panose="020F0502020204030204" pitchFamily="34" charset="0"/>
                <a:sym typeface="Wingdings" panose="05000000000000000000" pitchFamily="2" charset="2"/>
              </a:rPr>
              <a:t>antara</a:t>
            </a:r>
            <a:r>
              <a:rPr lang="en-US" sz="2200" dirty="0">
                <a:cs typeface="Calibri" panose="020F0502020204030204" pitchFamily="34" charset="0"/>
                <a:sym typeface="Wingdings" panose="05000000000000000000" pitchFamily="2" charset="2"/>
              </a:rPr>
              <a:t> lain:</a:t>
            </a:r>
            <a:endParaRPr lang="en-US" sz="2200" dirty="0">
              <a:cs typeface="Calibri" panose="020F0502020204030204" pitchFamily="34" charset="0"/>
            </a:endParaRPr>
          </a:p>
        </p:txBody>
      </p:sp>
      <p:sp>
        <p:nvSpPr>
          <p:cNvPr id="6" name="Rectangle 5"/>
          <p:cNvSpPr/>
          <p:nvPr/>
        </p:nvSpPr>
        <p:spPr>
          <a:xfrm>
            <a:off x="1409951" y="2705100"/>
            <a:ext cx="3200400" cy="685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err="1">
                <a:solidFill>
                  <a:schemeClr val="tx1">
                    <a:lumMod val="95000"/>
                    <a:lumOff val="5000"/>
                  </a:schemeClr>
                </a:solidFill>
                <a:cs typeface="Calibri" panose="020F0502020204030204" pitchFamily="34" charset="0"/>
              </a:rPr>
              <a:t>Kegiatan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Impor</a:t>
            </a:r>
            <a:endParaRPr lang="en-US" dirty="0">
              <a:solidFill>
                <a:schemeClr val="tx1">
                  <a:lumMod val="95000"/>
                  <a:lumOff val="5000"/>
                </a:schemeClr>
              </a:solidFill>
              <a:cs typeface="Calibri" panose="020F0502020204030204" pitchFamily="34" charset="0"/>
            </a:endParaRPr>
          </a:p>
        </p:txBody>
      </p:sp>
      <p:sp>
        <p:nvSpPr>
          <p:cNvPr id="7" name="Rectangle 6"/>
          <p:cNvSpPr/>
          <p:nvPr/>
        </p:nvSpPr>
        <p:spPr>
          <a:xfrm>
            <a:off x="5296151" y="2350226"/>
            <a:ext cx="4876800" cy="147174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a:defRPr/>
            </a:pPr>
            <a:r>
              <a:rPr lang="en-US" dirty="0" err="1">
                <a:solidFill>
                  <a:schemeClr val="tx1">
                    <a:lumMod val="95000"/>
                    <a:lumOff val="5000"/>
                  </a:schemeClr>
                </a:solidFill>
                <a:cs typeface="Calibri" panose="020F0502020204030204" pitchFamily="34" charset="0"/>
              </a:rPr>
              <a:t>Saat</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pembayaran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bea</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masuk</a:t>
            </a:r>
            <a:r>
              <a:rPr lang="en-US" dirty="0">
                <a:solidFill>
                  <a:schemeClr val="tx1">
                    <a:lumMod val="95000"/>
                    <a:lumOff val="5000"/>
                  </a:schemeClr>
                </a:solidFill>
                <a:cs typeface="Calibri" panose="020F0502020204030204" pitchFamily="34" charset="0"/>
              </a:rPr>
              <a:t>.</a:t>
            </a:r>
            <a:endParaRPr lang="en-US" dirty="0">
              <a:solidFill>
                <a:schemeClr val="tx1">
                  <a:lumMod val="95000"/>
                  <a:lumOff val="5000"/>
                </a:schemeClr>
              </a:solidFill>
              <a:cs typeface="Calibri" panose="020F0502020204030204" pitchFamily="34" charset="0"/>
            </a:endParaRPr>
          </a:p>
          <a:p>
            <a:pPr algn="just">
              <a:defRPr/>
            </a:pPr>
            <a:r>
              <a:rPr lang="en-US" dirty="0" err="1">
                <a:solidFill>
                  <a:schemeClr val="tx1">
                    <a:lumMod val="95000"/>
                    <a:lumOff val="5000"/>
                  </a:schemeClr>
                </a:solidFill>
                <a:cs typeface="Calibri" panose="020F0502020204030204" pitchFamily="34" charset="0"/>
              </a:rPr>
              <a:t>Kecuali</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jika</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pembayaran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bea</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masuk</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ditunda</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dibebaskan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pemungutan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dilakukan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sym typeface="Wingdings" panose="05000000000000000000" pitchFamily="2" charset="2"/>
              </a:rPr>
              <a:t>saat</a:t>
            </a:r>
            <a:r>
              <a:rPr lang="en-US" dirty="0">
                <a:solidFill>
                  <a:schemeClr val="tx1">
                    <a:lumMod val="95000"/>
                    <a:lumOff val="5000"/>
                  </a:schemeClr>
                </a:solidFill>
                <a:cs typeface="Calibri" panose="020F0502020204030204" pitchFamily="34" charset="0"/>
                <a:sym typeface="Wingdings" panose="05000000000000000000" pitchFamily="2" charset="2"/>
              </a:rPr>
              <a:t> </a:t>
            </a:r>
            <a:r>
              <a:rPr lang="en-US" dirty="0" err="1">
                <a:solidFill>
                  <a:schemeClr val="tx1">
                    <a:lumMod val="95000"/>
                    <a:lumOff val="5000"/>
                  </a:schemeClr>
                </a:solidFill>
                <a:cs typeface="Calibri" panose="020F0502020204030204" pitchFamily="34" charset="0"/>
                <a:sym typeface="Wingdings" panose="05000000000000000000" pitchFamily="2" charset="2"/>
              </a:rPr>
              <a:t>penyelesaian</a:t>
            </a:r>
            <a:r>
              <a:rPr lang="en-US" dirty="0">
                <a:solidFill>
                  <a:schemeClr val="tx1">
                    <a:lumMod val="95000"/>
                    <a:lumOff val="5000"/>
                  </a:schemeClr>
                </a:solidFill>
                <a:cs typeface="Calibri" panose="020F0502020204030204" pitchFamily="34" charset="0"/>
                <a:sym typeface="Wingdings" panose="05000000000000000000" pitchFamily="2" charset="2"/>
              </a:rPr>
              <a:t> </a:t>
            </a:r>
            <a:r>
              <a:rPr lang="en-US" dirty="0" err="1">
                <a:solidFill>
                  <a:schemeClr val="tx1">
                    <a:lumMod val="95000"/>
                    <a:lumOff val="5000"/>
                  </a:schemeClr>
                </a:solidFill>
                <a:cs typeface="Calibri" panose="020F0502020204030204" pitchFamily="34" charset="0"/>
                <a:sym typeface="Wingdings" panose="05000000000000000000" pitchFamily="2" charset="2"/>
              </a:rPr>
              <a:t>Pemberitahuan</a:t>
            </a:r>
            <a:r>
              <a:rPr lang="en-US" dirty="0">
                <a:solidFill>
                  <a:schemeClr val="tx1">
                    <a:lumMod val="95000"/>
                    <a:lumOff val="5000"/>
                  </a:schemeClr>
                </a:solidFill>
                <a:cs typeface="Calibri" panose="020F0502020204030204" pitchFamily="34" charset="0"/>
                <a:sym typeface="Wingdings" panose="05000000000000000000" pitchFamily="2" charset="2"/>
              </a:rPr>
              <a:t> </a:t>
            </a:r>
            <a:r>
              <a:rPr lang="en-US" dirty="0" err="1">
                <a:solidFill>
                  <a:schemeClr val="tx1">
                    <a:lumMod val="95000"/>
                    <a:lumOff val="5000"/>
                  </a:schemeClr>
                </a:solidFill>
                <a:cs typeface="Calibri" panose="020F0502020204030204" pitchFamily="34" charset="0"/>
                <a:sym typeface="Wingdings" panose="05000000000000000000" pitchFamily="2" charset="2"/>
              </a:rPr>
              <a:t>Impor</a:t>
            </a:r>
            <a:r>
              <a:rPr lang="en-US" dirty="0">
                <a:solidFill>
                  <a:schemeClr val="tx1">
                    <a:lumMod val="95000"/>
                    <a:lumOff val="5000"/>
                  </a:schemeClr>
                </a:solidFill>
                <a:cs typeface="Calibri" panose="020F0502020204030204" pitchFamily="34" charset="0"/>
                <a:sym typeface="Wingdings" panose="05000000000000000000" pitchFamily="2" charset="2"/>
              </a:rPr>
              <a:t> </a:t>
            </a:r>
            <a:r>
              <a:rPr lang="en-US" dirty="0" err="1">
                <a:solidFill>
                  <a:schemeClr val="tx1">
                    <a:lumMod val="95000"/>
                    <a:lumOff val="5000"/>
                  </a:schemeClr>
                </a:solidFill>
                <a:cs typeface="Calibri" panose="020F0502020204030204" pitchFamily="34" charset="0"/>
                <a:sym typeface="Wingdings" panose="05000000000000000000" pitchFamily="2" charset="2"/>
              </a:rPr>
              <a:t>Barang</a:t>
            </a:r>
            <a:r>
              <a:rPr lang="en-US" dirty="0">
                <a:solidFill>
                  <a:schemeClr val="tx1">
                    <a:lumMod val="95000"/>
                    <a:lumOff val="5000"/>
                  </a:schemeClr>
                </a:solidFill>
                <a:cs typeface="Calibri" panose="020F0502020204030204" pitchFamily="34" charset="0"/>
                <a:sym typeface="Wingdings" panose="05000000000000000000" pitchFamily="2" charset="2"/>
              </a:rPr>
              <a:t> (PIB).</a:t>
            </a:r>
            <a:endParaRPr lang="en-US" dirty="0">
              <a:solidFill>
                <a:schemeClr val="tx1">
                  <a:lumMod val="95000"/>
                  <a:lumOff val="5000"/>
                </a:schemeClr>
              </a:solidFill>
              <a:cs typeface="Calibri" panose="020F0502020204030204" pitchFamily="34" charset="0"/>
            </a:endParaRPr>
          </a:p>
        </p:txBody>
      </p:sp>
      <p:sp>
        <p:nvSpPr>
          <p:cNvPr id="8" name="Chevron 7"/>
          <p:cNvSpPr/>
          <p:nvPr/>
        </p:nvSpPr>
        <p:spPr>
          <a:xfrm>
            <a:off x="4838951" y="2781300"/>
            <a:ext cx="304800" cy="609600"/>
          </a:xfrm>
          <a:prstGeom prst="chevron">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9" name="Rectangle 8"/>
          <p:cNvSpPr/>
          <p:nvPr/>
        </p:nvSpPr>
        <p:spPr>
          <a:xfrm>
            <a:off x="1409951" y="4000500"/>
            <a:ext cx="3200400" cy="457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err="1">
                <a:solidFill>
                  <a:schemeClr val="tx1">
                    <a:lumMod val="95000"/>
                    <a:lumOff val="5000"/>
                  </a:schemeClr>
                </a:solidFill>
                <a:cs typeface="Calibri" panose="020F0502020204030204" pitchFamily="34" charset="0"/>
              </a:rPr>
              <a:t>Kegiatan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Pembelian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Barang</a:t>
            </a:r>
            <a:endParaRPr lang="en-US" dirty="0">
              <a:solidFill>
                <a:schemeClr val="tx1">
                  <a:lumMod val="95000"/>
                  <a:lumOff val="5000"/>
                </a:schemeClr>
              </a:solidFill>
              <a:cs typeface="Calibri" panose="020F0502020204030204" pitchFamily="34" charset="0"/>
            </a:endParaRPr>
          </a:p>
        </p:txBody>
      </p:sp>
      <p:sp>
        <p:nvSpPr>
          <p:cNvPr id="10" name="Rectangle 9"/>
          <p:cNvSpPr/>
          <p:nvPr/>
        </p:nvSpPr>
        <p:spPr>
          <a:xfrm>
            <a:off x="5296151" y="4000500"/>
            <a:ext cx="4876800" cy="457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a:defRPr/>
            </a:pPr>
            <a:r>
              <a:rPr lang="en-US" dirty="0" err="1">
                <a:solidFill>
                  <a:schemeClr val="tx1">
                    <a:lumMod val="95000"/>
                    <a:lumOff val="5000"/>
                  </a:schemeClr>
                </a:solidFill>
                <a:cs typeface="Calibri" panose="020F0502020204030204" pitchFamily="34" charset="0"/>
              </a:rPr>
              <a:t>Saat</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pembayaran</a:t>
            </a:r>
            <a:r>
              <a:rPr lang="en-US" dirty="0">
                <a:solidFill>
                  <a:schemeClr val="tx1">
                    <a:lumMod val="95000"/>
                    <a:lumOff val="5000"/>
                  </a:schemeClr>
                </a:solidFill>
                <a:cs typeface="Calibri" panose="020F0502020204030204" pitchFamily="34" charset="0"/>
              </a:rPr>
              <a:t>.</a:t>
            </a:r>
            <a:endParaRPr lang="en-US" dirty="0">
              <a:solidFill>
                <a:schemeClr val="tx1">
                  <a:lumMod val="95000"/>
                  <a:lumOff val="5000"/>
                </a:schemeClr>
              </a:solidFill>
              <a:cs typeface="Calibri" panose="020F0502020204030204" pitchFamily="34" charset="0"/>
            </a:endParaRPr>
          </a:p>
        </p:txBody>
      </p:sp>
      <p:sp>
        <p:nvSpPr>
          <p:cNvPr id="11" name="Chevron 10"/>
          <p:cNvSpPr/>
          <p:nvPr/>
        </p:nvSpPr>
        <p:spPr>
          <a:xfrm>
            <a:off x="4838951" y="3924300"/>
            <a:ext cx="304800" cy="609600"/>
          </a:xfrm>
          <a:prstGeom prst="chevron">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12" name="Rectangle 11"/>
          <p:cNvSpPr/>
          <p:nvPr/>
        </p:nvSpPr>
        <p:spPr>
          <a:xfrm>
            <a:off x="1409951" y="4686300"/>
            <a:ext cx="3200400" cy="5334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err="1">
                <a:solidFill>
                  <a:schemeClr val="tx1">
                    <a:lumMod val="95000"/>
                    <a:lumOff val="5000"/>
                  </a:schemeClr>
                </a:solidFill>
                <a:cs typeface="Calibri" panose="020F0502020204030204" pitchFamily="34" charset="0"/>
              </a:rPr>
              <a:t>Pembelian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Hasil</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Produksi</a:t>
            </a:r>
            <a:endParaRPr lang="en-US" dirty="0">
              <a:solidFill>
                <a:schemeClr val="tx1">
                  <a:lumMod val="95000"/>
                  <a:lumOff val="5000"/>
                </a:schemeClr>
              </a:solidFill>
              <a:cs typeface="Calibri" panose="020F0502020204030204" pitchFamily="34" charset="0"/>
            </a:endParaRPr>
          </a:p>
        </p:txBody>
      </p:sp>
      <p:sp>
        <p:nvSpPr>
          <p:cNvPr id="13" name="Rectangle 12"/>
          <p:cNvSpPr/>
          <p:nvPr/>
        </p:nvSpPr>
        <p:spPr>
          <a:xfrm>
            <a:off x="5296151" y="4686300"/>
            <a:ext cx="4876800" cy="5334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a:defRPr/>
            </a:pPr>
            <a:r>
              <a:rPr lang="en-US" dirty="0" err="1">
                <a:solidFill>
                  <a:schemeClr val="tx1">
                    <a:lumMod val="95000"/>
                    <a:lumOff val="5000"/>
                  </a:schemeClr>
                </a:solidFill>
                <a:cs typeface="Calibri" panose="020F0502020204030204" pitchFamily="34" charset="0"/>
              </a:rPr>
              <a:t>Saat</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penjualan</a:t>
            </a:r>
            <a:r>
              <a:rPr lang="en-US" dirty="0">
                <a:solidFill>
                  <a:schemeClr val="tx1">
                    <a:lumMod val="95000"/>
                    <a:lumOff val="5000"/>
                  </a:schemeClr>
                </a:solidFill>
                <a:cs typeface="Calibri" panose="020F0502020204030204" pitchFamily="34" charset="0"/>
              </a:rPr>
              <a:t>.</a:t>
            </a:r>
            <a:endParaRPr lang="en-US" dirty="0">
              <a:solidFill>
                <a:schemeClr val="tx1">
                  <a:lumMod val="95000"/>
                  <a:lumOff val="5000"/>
                </a:schemeClr>
              </a:solidFill>
              <a:cs typeface="Calibri" panose="020F0502020204030204" pitchFamily="34" charset="0"/>
            </a:endParaRPr>
          </a:p>
        </p:txBody>
      </p:sp>
      <p:sp>
        <p:nvSpPr>
          <p:cNvPr id="14" name="Chevron 13"/>
          <p:cNvSpPr/>
          <p:nvPr/>
        </p:nvSpPr>
        <p:spPr>
          <a:xfrm>
            <a:off x="4838951" y="4686300"/>
            <a:ext cx="304800" cy="533400"/>
          </a:xfrm>
          <a:prstGeom prst="chevron">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15" name="Rectangle 14"/>
          <p:cNvSpPr/>
          <p:nvPr/>
        </p:nvSpPr>
        <p:spPr>
          <a:xfrm>
            <a:off x="1409951" y="5372100"/>
            <a:ext cx="3200400" cy="685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err="1">
                <a:solidFill>
                  <a:schemeClr val="tx1">
                    <a:lumMod val="95000"/>
                    <a:lumOff val="5000"/>
                  </a:schemeClr>
                </a:solidFill>
                <a:cs typeface="Calibri" panose="020F0502020204030204" pitchFamily="34" charset="0"/>
              </a:rPr>
              <a:t>Penjualan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Hasil</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Produksi</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Pengolahan</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Barang</a:t>
            </a:r>
            <a:endParaRPr lang="en-US" dirty="0">
              <a:solidFill>
                <a:schemeClr val="tx1">
                  <a:lumMod val="95000"/>
                  <a:lumOff val="5000"/>
                </a:schemeClr>
              </a:solidFill>
              <a:cs typeface="Calibri" panose="020F0502020204030204" pitchFamily="34" charset="0"/>
            </a:endParaRPr>
          </a:p>
        </p:txBody>
      </p:sp>
      <p:sp>
        <p:nvSpPr>
          <p:cNvPr id="16" name="Chevron 15"/>
          <p:cNvSpPr/>
          <p:nvPr/>
        </p:nvSpPr>
        <p:spPr>
          <a:xfrm>
            <a:off x="4838951" y="5448300"/>
            <a:ext cx="304800" cy="533400"/>
          </a:xfrm>
          <a:prstGeom prst="chevron">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17" name="Rectangle 16"/>
          <p:cNvSpPr/>
          <p:nvPr/>
        </p:nvSpPr>
        <p:spPr>
          <a:xfrm>
            <a:off x="5296151" y="5448300"/>
            <a:ext cx="4876800" cy="5334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a:defRPr/>
            </a:pPr>
            <a:r>
              <a:rPr lang="en-US" dirty="0" err="1">
                <a:solidFill>
                  <a:schemeClr val="tx1">
                    <a:lumMod val="95000"/>
                    <a:lumOff val="5000"/>
                  </a:schemeClr>
                </a:solidFill>
                <a:cs typeface="Calibri" panose="020F0502020204030204" pitchFamily="34" charset="0"/>
              </a:rPr>
              <a:t>Saat</a:t>
            </a:r>
            <a:r>
              <a:rPr lang="en-US" dirty="0">
                <a:solidFill>
                  <a:schemeClr val="tx1">
                    <a:lumMod val="95000"/>
                    <a:lumOff val="5000"/>
                  </a:schemeClr>
                </a:solidFill>
                <a:cs typeface="Calibri" panose="020F0502020204030204" pitchFamily="34" charset="0"/>
              </a:rPr>
              <a:t> </a:t>
            </a:r>
            <a:r>
              <a:rPr lang="en-US" dirty="0" err="1">
                <a:solidFill>
                  <a:schemeClr val="tx1">
                    <a:lumMod val="95000"/>
                    <a:lumOff val="5000"/>
                  </a:schemeClr>
                </a:solidFill>
                <a:cs typeface="Calibri" panose="020F0502020204030204" pitchFamily="34" charset="0"/>
              </a:rPr>
              <a:t>penerbitan</a:t>
            </a:r>
            <a:r>
              <a:rPr lang="en-US" dirty="0">
                <a:solidFill>
                  <a:schemeClr val="tx1">
                    <a:lumMod val="95000"/>
                    <a:lumOff val="5000"/>
                  </a:schemeClr>
                </a:solidFill>
                <a:cs typeface="Calibri" panose="020F0502020204030204" pitchFamily="34" charset="0"/>
              </a:rPr>
              <a:t> </a:t>
            </a:r>
            <a:r>
              <a:rPr lang="en-US" i="1" dirty="0">
                <a:solidFill>
                  <a:schemeClr val="tx1">
                    <a:lumMod val="95000"/>
                    <a:lumOff val="5000"/>
                  </a:schemeClr>
                </a:solidFill>
                <a:cs typeface="Calibri" panose="020F0502020204030204" pitchFamily="34" charset="0"/>
              </a:rPr>
              <a:t>delivery order.</a:t>
            </a:r>
            <a:endParaRPr lang="en-US" i="1" dirty="0">
              <a:solidFill>
                <a:schemeClr val="tx1">
                  <a:lumMod val="95000"/>
                  <a:lumOff val="5000"/>
                </a:schemeClr>
              </a:solidFill>
              <a:cs typeface="Calibri" panose="020F0502020204030204" pitchFamily="34" charset="0"/>
            </a:endParaRPr>
          </a:p>
        </p:txBody>
      </p:sp>
      <p:sp>
        <p:nvSpPr>
          <p:cNvPr id="18" name="Content Placeholder 2"/>
          <p:cNvSpPr txBox="1"/>
          <p:nvPr/>
        </p:nvSpPr>
        <p:spPr bwMode="auto">
          <a:xfrm>
            <a:off x="1384300" y="6286500"/>
            <a:ext cx="8763000" cy="4572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indent="-342900" algn="just" eaLnBrk="1" hangingPunct="1">
              <a:spcBef>
                <a:spcPct val="20000"/>
              </a:spcBef>
              <a:buClr>
                <a:schemeClr val="tx2"/>
              </a:buClr>
              <a:buFont typeface="Wingdings" panose="05000000000000000000" pitchFamily="2" charset="2"/>
              <a:buNone/>
              <a:defRPr/>
            </a:pPr>
            <a:r>
              <a:rPr lang="en-US" b="1" kern="0" dirty="0" err="1">
                <a:solidFill>
                  <a:schemeClr val="tx1">
                    <a:lumMod val="95000"/>
                    <a:lumOff val="5000"/>
                  </a:schemeClr>
                </a:solidFill>
                <a:cs typeface="Calibri" panose="020F0502020204030204" pitchFamily="34" charset="0"/>
              </a:rPr>
              <a:t>Penyetoran</a:t>
            </a:r>
            <a:r>
              <a:rPr lang="en-US" b="1" kern="0" dirty="0">
                <a:solidFill>
                  <a:schemeClr val="tx1">
                    <a:lumMod val="95000"/>
                    <a:lumOff val="5000"/>
                  </a:schemeClr>
                </a:solidFill>
                <a:cs typeface="Calibri" panose="020F0502020204030204" pitchFamily="34" charset="0"/>
              </a:rPr>
              <a:t> </a:t>
            </a:r>
            <a:r>
              <a:rPr lang="en-US" b="1" kern="0" dirty="0" err="1">
                <a:solidFill>
                  <a:schemeClr val="tx1">
                    <a:lumMod val="95000"/>
                    <a:lumOff val="5000"/>
                  </a:schemeClr>
                </a:solidFill>
                <a:cs typeface="Calibri" panose="020F0502020204030204" pitchFamily="34" charset="0"/>
              </a:rPr>
              <a:t>hasil</a:t>
            </a:r>
            <a:r>
              <a:rPr lang="en-US" b="1" kern="0" dirty="0">
                <a:solidFill>
                  <a:schemeClr val="tx1">
                    <a:lumMod val="95000"/>
                    <a:lumOff val="5000"/>
                  </a:schemeClr>
                </a:solidFill>
                <a:cs typeface="Calibri" panose="020F0502020204030204" pitchFamily="34" charset="0"/>
              </a:rPr>
              <a:t> </a:t>
            </a:r>
            <a:r>
              <a:rPr lang="en-US" b="1" kern="0" dirty="0" err="1">
                <a:solidFill>
                  <a:schemeClr val="tx1">
                    <a:lumMod val="95000"/>
                    <a:lumOff val="5000"/>
                  </a:schemeClr>
                </a:solidFill>
                <a:cs typeface="Calibri" panose="020F0502020204030204" pitchFamily="34" charset="0"/>
              </a:rPr>
              <a:t>pungutan</a:t>
            </a:r>
            <a:r>
              <a:rPr lang="en-US" b="1" kern="0" dirty="0">
                <a:solidFill>
                  <a:schemeClr val="tx1">
                    <a:lumMod val="95000"/>
                    <a:lumOff val="5000"/>
                  </a:schemeClr>
                </a:solidFill>
                <a:cs typeface="Calibri" panose="020F0502020204030204" pitchFamily="34" charset="0"/>
              </a:rPr>
              <a:t> </a:t>
            </a:r>
            <a:r>
              <a:rPr lang="en-US" b="1" kern="0" dirty="0" err="1">
                <a:solidFill>
                  <a:schemeClr val="tx1">
                    <a:lumMod val="95000"/>
                    <a:lumOff val="5000"/>
                  </a:schemeClr>
                </a:solidFill>
                <a:cs typeface="Calibri" panose="020F0502020204030204" pitchFamily="34" charset="0"/>
              </a:rPr>
              <a:t>dilakukan</a:t>
            </a:r>
            <a:r>
              <a:rPr lang="en-US" b="1" kern="0" dirty="0">
                <a:solidFill>
                  <a:schemeClr val="tx1">
                    <a:lumMod val="95000"/>
                    <a:lumOff val="5000"/>
                  </a:schemeClr>
                </a:solidFill>
                <a:cs typeface="Calibri" panose="020F0502020204030204" pitchFamily="34" charset="0"/>
              </a:rPr>
              <a:t> </a:t>
            </a:r>
            <a:r>
              <a:rPr lang="en-US" b="1" kern="0" dirty="0" err="1">
                <a:solidFill>
                  <a:schemeClr val="tx1">
                    <a:lumMod val="95000"/>
                    <a:lumOff val="5000"/>
                  </a:schemeClr>
                </a:solidFill>
                <a:cs typeface="Calibri" panose="020F0502020204030204" pitchFamily="34" charset="0"/>
              </a:rPr>
              <a:t>ke</a:t>
            </a:r>
            <a:r>
              <a:rPr lang="en-US" b="1" kern="0" dirty="0">
                <a:solidFill>
                  <a:schemeClr val="tx1">
                    <a:lumMod val="95000"/>
                    <a:lumOff val="5000"/>
                  </a:schemeClr>
                </a:solidFill>
                <a:cs typeface="Calibri" panose="020F0502020204030204" pitchFamily="34" charset="0"/>
              </a:rPr>
              <a:t> Bank </a:t>
            </a:r>
            <a:r>
              <a:rPr lang="en-US" b="1" kern="0" dirty="0" err="1">
                <a:solidFill>
                  <a:schemeClr val="tx1">
                    <a:lumMod val="95000"/>
                    <a:lumOff val="5000"/>
                  </a:schemeClr>
                </a:solidFill>
                <a:cs typeface="Calibri" panose="020F0502020204030204" pitchFamily="34" charset="0"/>
              </a:rPr>
              <a:t>Persepsi</a:t>
            </a:r>
            <a:r>
              <a:rPr lang="en-US" b="1" kern="0" dirty="0">
                <a:solidFill>
                  <a:schemeClr val="tx1">
                    <a:lumMod val="95000"/>
                    <a:lumOff val="5000"/>
                  </a:schemeClr>
                </a:solidFill>
                <a:cs typeface="Calibri" panose="020F0502020204030204" pitchFamily="34" charset="0"/>
              </a:rPr>
              <a:t> </a:t>
            </a:r>
            <a:r>
              <a:rPr lang="en-US" b="1" kern="0" dirty="0" err="1">
                <a:solidFill>
                  <a:schemeClr val="tx1">
                    <a:lumMod val="95000"/>
                    <a:lumOff val="5000"/>
                  </a:schemeClr>
                </a:solidFill>
                <a:cs typeface="Calibri" panose="020F0502020204030204" pitchFamily="34" charset="0"/>
              </a:rPr>
              <a:t>atau</a:t>
            </a:r>
            <a:r>
              <a:rPr lang="en-US" b="1" kern="0" dirty="0">
                <a:solidFill>
                  <a:schemeClr val="tx1">
                    <a:lumMod val="95000"/>
                    <a:lumOff val="5000"/>
                  </a:schemeClr>
                </a:solidFill>
                <a:cs typeface="Calibri" panose="020F0502020204030204" pitchFamily="34" charset="0"/>
              </a:rPr>
              <a:t> Kantor Pos.</a:t>
            </a:r>
            <a:endParaRPr lang="en-US" b="1" kern="0" dirty="0">
              <a:solidFill>
                <a:schemeClr val="tx1">
                  <a:lumMod val="95000"/>
                  <a:lumOff val="5000"/>
                </a:schemeClr>
              </a:solidFill>
              <a:cs typeface="Calibri" panose="020F0502020204030204" pitchFamily="34" charset="0"/>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8394840" y="6330960"/>
              <a:ext cx="349560" cy="254520"/>
            </p14:xfrm>
          </p:contentPart>
        </mc:Choice>
        <mc:Fallback xmlns="">
          <p:pic>
            <p:nvPicPr>
              <p:cNvPr id="2" name="Ink 1"/>
            </p:nvPicPr>
            <p:blipFill>
              <a:blip r:embed="rId2"/>
            </p:blipFill>
            <p:spPr>
              <a:xfrm>
                <a:off x="8394840" y="6330960"/>
                <a:ext cx="349560" cy="254520"/>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74675"/>
            <a:ext cx="8385175" cy="1431925"/>
          </a:xfrm>
        </p:spPr>
        <p:txBody>
          <a:bodyPr/>
          <a:lstStyle/>
          <a:p>
            <a:pPr>
              <a:defRPr/>
            </a:pPr>
            <a:r>
              <a:rPr lang="en-US" dirty="0" err="1"/>
              <a:t>Contoh</a:t>
            </a:r>
            <a:r>
              <a:rPr lang="en-US" dirty="0"/>
              <a:t> </a:t>
            </a:r>
            <a:endParaRPr lang="en-US" dirty="0"/>
          </a:p>
        </p:txBody>
      </p:sp>
      <p:sp>
        <p:nvSpPr>
          <p:cNvPr id="5" name="Content Placeholder 2"/>
          <p:cNvSpPr>
            <a:spLocks noGrp="1"/>
          </p:cNvSpPr>
          <p:nvPr>
            <p:ph idx="1"/>
          </p:nvPr>
        </p:nvSpPr>
        <p:spPr>
          <a:xfrm>
            <a:off x="1778000" y="2006600"/>
            <a:ext cx="9652000" cy="3949700"/>
          </a:xfrm>
          <a:solidFill>
            <a:schemeClr val="bg1"/>
          </a:solidFill>
        </p:spPr>
        <p:style>
          <a:lnRef idx="2">
            <a:schemeClr val="accent2"/>
          </a:lnRef>
          <a:fillRef idx="1">
            <a:schemeClr val="lt1"/>
          </a:fillRef>
          <a:effectRef idx="0">
            <a:schemeClr val="accent2"/>
          </a:effectRef>
          <a:fontRef idx="minor">
            <a:schemeClr val="dk1"/>
          </a:fontRef>
        </p:style>
        <p:txBody>
          <a:bodyPr>
            <a:noAutofit/>
          </a:bodyPr>
          <a:lstStyle/>
          <a:p>
            <a:pPr marL="0" indent="0">
              <a:buFont typeface="Wingdings" panose="05000000000000000000" pitchFamily="2" charset="2"/>
              <a:buNone/>
              <a:defRPr/>
            </a:pPr>
            <a:r>
              <a:rPr lang="en-US" dirty="0" err="1">
                <a:solidFill>
                  <a:srgbClr val="000000"/>
                </a:solidFill>
                <a:effectLst/>
                <a:cs typeface="Calibri" panose="020F0502020204030204" pitchFamily="34" charset="0"/>
              </a:rPr>
              <a:t>Koperasi</a:t>
            </a:r>
            <a:r>
              <a:rPr lang="en-US" dirty="0">
                <a:solidFill>
                  <a:srgbClr val="000000"/>
                </a:solidFill>
                <a:effectLst/>
                <a:cs typeface="Calibri" panose="020F0502020204030204" pitchFamily="34" charset="0"/>
              </a:rPr>
              <a:t> Kota Malang </a:t>
            </a:r>
            <a:r>
              <a:rPr lang="en-US" dirty="0" err="1">
                <a:solidFill>
                  <a:srgbClr val="000000"/>
                </a:solidFill>
                <a:effectLst/>
                <a:cs typeface="Calibri" panose="020F0502020204030204" pitchFamily="34" charset="0"/>
              </a:rPr>
              <a:t>menerima</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pembayaran</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dari</a:t>
            </a:r>
            <a:r>
              <a:rPr lang="en-US" dirty="0">
                <a:solidFill>
                  <a:srgbClr val="000000"/>
                </a:solidFill>
                <a:effectLst/>
                <a:cs typeface="Calibri" panose="020F0502020204030204" pitchFamily="34" charset="0"/>
              </a:rPr>
              <a:t> Kantor </a:t>
            </a:r>
            <a:r>
              <a:rPr lang="en-US" dirty="0" err="1">
                <a:solidFill>
                  <a:srgbClr val="000000"/>
                </a:solidFill>
                <a:effectLst/>
                <a:cs typeface="Calibri" panose="020F0502020204030204" pitchFamily="34" charset="0"/>
              </a:rPr>
              <a:t>Humas</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Pemprov</a:t>
            </a:r>
            <a:r>
              <a:rPr lang="en-US" dirty="0">
                <a:solidFill>
                  <a:srgbClr val="000000"/>
                </a:solidFill>
                <a:effectLst/>
                <a:cs typeface="Calibri" panose="020F0502020204030204" pitchFamily="34" charset="0"/>
              </a:rPr>
              <a:t> Malang </a:t>
            </a:r>
            <a:r>
              <a:rPr lang="en-US" dirty="0" err="1">
                <a:solidFill>
                  <a:srgbClr val="000000"/>
                </a:solidFill>
                <a:effectLst/>
                <a:cs typeface="Calibri" panose="020F0502020204030204" pitchFamily="34" charset="0"/>
              </a:rPr>
              <a:t>atas</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penyediaan</a:t>
            </a:r>
            <a:r>
              <a:rPr lang="en-US" dirty="0">
                <a:solidFill>
                  <a:srgbClr val="000000"/>
                </a:solidFill>
                <a:effectLst/>
                <a:cs typeface="Calibri" panose="020F0502020204030204" pitchFamily="34" charset="0"/>
              </a:rPr>
              <a:t> </a:t>
            </a:r>
            <a:r>
              <a:rPr lang="en-US" i="1" dirty="0">
                <a:solidFill>
                  <a:srgbClr val="000000"/>
                </a:solidFill>
                <a:effectLst/>
                <a:cs typeface="Calibri" panose="020F0502020204030204" pitchFamily="34" charset="0"/>
              </a:rPr>
              <a:t>furniture </a:t>
            </a:r>
            <a:r>
              <a:rPr lang="en-US" dirty="0" err="1">
                <a:solidFill>
                  <a:srgbClr val="000000"/>
                </a:solidFill>
                <a:effectLst/>
                <a:cs typeface="Calibri" panose="020F0502020204030204" pitchFamily="34" charset="0"/>
              </a:rPr>
              <a:t>berbahan</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kayu</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jati</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senilai</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Rp</a:t>
            </a:r>
            <a:r>
              <a:rPr lang="en-US" dirty="0">
                <a:solidFill>
                  <a:srgbClr val="000000"/>
                </a:solidFill>
                <a:effectLst/>
                <a:cs typeface="Calibri" panose="020F0502020204030204" pitchFamily="34" charset="0"/>
              </a:rPr>
              <a:t> 350.000.000,00. </a:t>
            </a:r>
            <a:r>
              <a:rPr lang="en-US" dirty="0" err="1">
                <a:solidFill>
                  <a:srgbClr val="000000"/>
                </a:solidFill>
                <a:effectLst/>
                <a:cs typeface="Calibri" panose="020F0502020204030204" pitchFamily="34" charset="0"/>
              </a:rPr>
              <a:t>Berapakah</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beban</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PPh</a:t>
            </a:r>
            <a:r>
              <a:rPr lang="en-US" dirty="0">
                <a:solidFill>
                  <a:srgbClr val="000000"/>
                </a:solidFill>
                <a:effectLst/>
                <a:cs typeface="Calibri" panose="020F0502020204030204" pitchFamily="34" charset="0"/>
              </a:rPr>
              <a:t> 22 </a:t>
            </a:r>
            <a:r>
              <a:rPr lang="en-US" dirty="0" err="1">
                <a:solidFill>
                  <a:srgbClr val="000000"/>
                </a:solidFill>
                <a:effectLst/>
                <a:cs typeface="Calibri" panose="020F0502020204030204" pitchFamily="34" charset="0"/>
              </a:rPr>
              <a:t>atas</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transaksi</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tersebut</a:t>
            </a:r>
            <a:r>
              <a:rPr lang="en-US" dirty="0">
                <a:solidFill>
                  <a:srgbClr val="000000"/>
                </a:solidFill>
                <a:effectLst/>
                <a:cs typeface="Calibri" panose="020F0502020204030204" pitchFamily="34" charset="0"/>
              </a:rPr>
              <a:t> ?</a:t>
            </a:r>
            <a:endParaRPr lang="en-US" dirty="0">
              <a:solidFill>
                <a:srgbClr val="000000"/>
              </a:solidFill>
              <a:effectLst/>
              <a:cs typeface="Calibri" panose="020F0502020204030204" pitchFamily="34" charset="0"/>
            </a:endParaRPr>
          </a:p>
          <a:p>
            <a:pPr marL="0" indent="0">
              <a:buFont typeface="Wingdings" panose="05000000000000000000" pitchFamily="2" charset="2"/>
              <a:buNone/>
              <a:defRPr/>
            </a:pPr>
            <a:r>
              <a:rPr lang="en-US" dirty="0">
                <a:solidFill>
                  <a:srgbClr val="000000"/>
                </a:solidFill>
                <a:effectLst/>
                <a:cs typeface="Calibri" panose="020F0502020204030204" pitchFamily="34" charset="0"/>
              </a:rPr>
              <a:t>	</a:t>
            </a:r>
            <a:endParaRPr lang="en-US" dirty="0">
              <a:solidFill>
                <a:srgbClr val="000000"/>
              </a:solidFill>
              <a:effectLst/>
              <a:cs typeface="Calibri" panose="020F0502020204030204" pitchFamily="34" charset="0"/>
            </a:endParaRPr>
          </a:p>
          <a:p>
            <a:pPr marL="0" indent="0">
              <a:buFont typeface="Wingdings" panose="05000000000000000000" pitchFamily="2" charset="2"/>
              <a:buNone/>
              <a:defRPr/>
            </a:pPr>
            <a:r>
              <a:rPr lang="en-US" dirty="0" err="1">
                <a:solidFill>
                  <a:srgbClr val="000000"/>
                </a:solidFill>
                <a:effectLst/>
                <a:cs typeface="Calibri" panose="020F0502020204030204" pitchFamily="34" charset="0"/>
              </a:rPr>
              <a:t>Jawaban</a:t>
            </a:r>
            <a:r>
              <a:rPr lang="en-US" dirty="0">
                <a:solidFill>
                  <a:srgbClr val="000000"/>
                </a:solidFill>
                <a:effectLst/>
                <a:cs typeface="Calibri" panose="020F0502020204030204" pitchFamily="34" charset="0"/>
              </a:rPr>
              <a:t>	:</a:t>
            </a:r>
            <a:endParaRPr lang="en-US" dirty="0">
              <a:solidFill>
                <a:srgbClr val="000000"/>
              </a:solidFill>
              <a:effectLst/>
              <a:cs typeface="Calibri" panose="020F0502020204030204" pitchFamily="34" charset="0"/>
            </a:endParaRPr>
          </a:p>
          <a:p>
            <a:pPr marL="0" indent="0">
              <a:buFont typeface="Wingdings" panose="05000000000000000000" pitchFamily="2" charset="2"/>
              <a:buNone/>
              <a:defRPr/>
            </a:pP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Beban</a:t>
            </a:r>
            <a:r>
              <a:rPr lang="en-US" dirty="0">
                <a:solidFill>
                  <a:srgbClr val="000000"/>
                </a:solidFill>
                <a:effectLst/>
                <a:cs typeface="Calibri" panose="020F0502020204030204" pitchFamily="34" charset="0"/>
              </a:rPr>
              <a:t> </a:t>
            </a:r>
            <a:r>
              <a:rPr lang="en-US" dirty="0" err="1">
                <a:solidFill>
                  <a:srgbClr val="000000"/>
                </a:solidFill>
                <a:effectLst/>
                <a:cs typeface="Calibri" panose="020F0502020204030204" pitchFamily="34" charset="0"/>
              </a:rPr>
              <a:t>PPh</a:t>
            </a:r>
            <a:r>
              <a:rPr lang="en-US" dirty="0">
                <a:solidFill>
                  <a:srgbClr val="000000"/>
                </a:solidFill>
                <a:effectLst/>
                <a:cs typeface="Calibri" panose="020F0502020204030204" pitchFamily="34" charset="0"/>
              </a:rPr>
              <a:t> 22	= 1,5% x 350.000.000</a:t>
            </a:r>
            <a:endParaRPr lang="en-US" dirty="0">
              <a:solidFill>
                <a:srgbClr val="000000"/>
              </a:solidFill>
              <a:effectLst/>
              <a:cs typeface="Calibri" panose="020F0502020204030204" pitchFamily="34" charset="0"/>
            </a:endParaRPr>
          </a:p>
          <a:p>
            <a:pPr marL="0" indent="0">
              <a:buFont typeface="Wingdings" panose="05000000000000000000" pitchFamily="2" charset="2"/>
              <a:buNone/>
              <a:defRPr/>
            </a:pPr>
            <a:r>
              <a:rPr lang="en-US" dirty="0">
                <a:solidFill>
                  <a:srgbClr val="000000"/>
                </a:solidFill>
                <a:effectLst/>
                <a:cs typeface="Calibri" panose="020F0502020204030204" pitchFamily="34" charset="0"/>
              </a:rPr>
              <a:t>			= </a:t>
            </a:r>
            <a:r>
              <a:rPr lang="en-US" dirty="0" err="1">
                <a:solidFill>
                  <a:srgbClr val="000000"/>
                </a:solidFill>
                <a:effectLst/>
                <a:cs typeface="Calibri" panose="020F0502020204030204" pitchFamily="34" charset="0"/>
              </a:rPr>
              <a:t>Rp</a:t>
            </a:r>
            <a:r>
              <a:rPr lang="en-US" dirty="0">
                <a:solidFill>
                  <a:srgbClr val="000000"/>
                </a:solidFill>
                <a:effectLst/>
                <a:cs typeface="Calibri" panose="020F0502020204030204" pitchFamily="34" charset="0"/>
              </a:rPr>
              <a:t> 5.250.000,00</a:t>
            </a:r>
            <a:endParaRPr lang="en-US" dirty="0">
              <a:solidFill>
                <a:srgbClr val="000000"/>
              </a:solidFill>
              <a:effectLst/>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3200" y="558800"/>
            <a:ext cx="10744200" cy="4191000"/>
          </a:xfrm>
          <a:solidFill>
            <a:schemeClr val="bg1"/>
          </a:solidFill>
        </p:spPr>
        <p:style>
          <a:lnRef idx="2">
            <a:schemeClr val="accent2"/>
          </a:lnRef>
          <a:fillRef idx="1">
            <a:schemeClr val="lt1"/>
          </a:fillRef>
          <a:effectRef idx="0">
            <a:schemeClr val="accent2"/>
          </a:effectRef>
          <a:fontRef idx="minor">
            <a:schemeClr val="dk1"/>
          </a:fontRef>
        </p:style>
        <p:txBody>
          <a:bodyPr>
            <a:noAutofit/>
          </a:bodyPr>
          <a:lstStyle/>
          <a:p>
            <a:pPr marL="0" indent="0">
              <a:buFont typeface="Wingdings" panose="05000000000000000000" pitchFamily="2" charset="2"/>
              <a:buNone/>
              <a:defRPr/>
            </a:pPr>
            <a:r>
              <a:rPr lang="en-US" sz="2400" dirty="0">
                <a:solidFill>
                  <a:schemeClr val="tx1"/>
                </a:solidFill>
                <a:effectLst/>
                <a:cs typeface="Calibri" panose="020F0502020204030204" pitchFamily="34" charset="0"/>
              </a:rPr>
              <a:t>PT. </a:t>
            </a:r>
            <a:r>
              <a:rPr lang="en-US" sz="2400" dirty="0" err="1">
                <a:solidFill>
                  <a:schemeClr val="tx1"/>
                </a:solidFill>
                <a:effectLst/>
                <a:cs typeface="Calibri" panose="020F0502020204030204" pitchFamily="34" charset="0"/>
              </a:rPr>
              <a:t>Kutai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Kartanegara</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melakukan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transaksi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jual</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beli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dengan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Tenggarong</a:t>
            </a:r>
            <a:r>
              <a:rPr lang="en-US" sz="2400" dirty="0">
                <a:solidFill>
                  <a:schemeClr val="tx1"/>
                </a:solidFill>
                <a:effectLst/>
                <a:cs typeface="Calibri" panose="020F0502020204030204" pitchFamily="34" charset="0"/>
              </a:rPr>
              <a:t> Inc. yang </a:t>
            </a:r>
            <a:r>
              <a:rPr lang="en-US" sz="2400" dirty="0" err="1">
                <a:solidFill>
                  <a:schemeClr val="tx1"/>
                </a:solidFill>
                <a:effectLst/>
                <a:cs typeface="Calibri" panose="020F0502020204030204" pitchFamily="34" charset="0"/>
              </a:rPr>
              <a:t>berdomisili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usaha</a:t>
            </a:r>
            <a:r>
              <a:rPr lang="en-US" sz="2400" dirty="0">
                <a:solidFill>
                  <a:schemeClr val="tx1"/>
                </a:solidFill>
                <a:effectLst/>
                <a:cs typeface="Calibri" panose="020F0502020204030204" pitchFamily="34" charset="0"/>
              </a:rPr>
              <a:t> di </a:t>
            </a:r>
            <a:r>
              <a:rPr lang="en-US" sz="2400" dirty="0" err="1">
                <a:solidFill>
                  <a:schemeClr val="tx1"/>
                </a:solidFill>
                <a:effectLst/>
                <a:cs typeface="Calibri" panose="020F0502020204030204" pitchFamily="34" charset="0"/>
              </a:rPr>
              <a:t>luar</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negeri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atas</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sebuah</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mesin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cetak</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tanpa</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menggunakan</a:t>
            </a:r>
            <a:r>
              <a:rPr lang="en-US" sz="2400" dirty="0">
                <a:solidFill>
                  <a:schemeClr val="tx1"/>
                </a:solidFill>
                <a:effectLst/>
                <a:cs typeface="Calibri" panose="020F0502020204030204" pitchFamily="34" charset="0"/>
              </a:rPr>
              <a:t> API. </a:t>
            </a:r>
            <a:r>
              <a:rPr lang="en-US" sz="2400" dirty="0" err="1">
                <a:solidFill>
                  <a:schemeClr val="tx1"/>
                </a:solidFill>
                <a:effectLst/>
                <a:cs typeface="Calibri" panose="020F0502020204030204" pitchFamily="34" charset="0"/>
              </a:rPr>
              <a:t>Nilai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kontrak</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diketahui</a:t>
            </a:r>
            <a:r>
              <a:rPr lang="en-US" sz="2400" dirty="0">
                <a:solidFill>
                  <a:schemeClr val="tx1"/>
                </a:solidFill>
                <a:effectLst/>
                <a:cs typeface="Calibri" panose="020F0502020204030204" pitchFamily="34" charset="0"/>
              </a:rPr>
              <a:t> $ 10,000.00 </a:t>
            </a:r>
            <a:r>
              <a:rPr lang="en-US" sz="2400" dirty="0" err="1">
                <a:solidFill>
                  <a:schemeClr val="tx1"/>
                </a:solidFill>
                <a:effectLst/>
                <a:cs typeface="Calibri" panose="020F0502020204030204" pitchFamily="34" charset="0"/>
              </a:rPr>
              <a:t>berdasar</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ketentuan</a:t>
            </a:r>
            <a:r>
              <a:rPr lang="en-US" sz="2400" dirty="0">
                <a:solidFill>
                  <a:schemeClr val="tx1"/>
                </a:solidFill>
                <a:effectLst/>
                <a:cs typeface="Calibri" panose="020F0502020204030204" pitchFamily="34" charset="0"/>
              </a:rPr>
              <a:t> FOB shipping point. PT. </a:t>
            </a:r>
            <a:r>
              <a:rPr lang="en-US" sz="2400" dirty="0" err="1">
                <a:solidFill>
                  <a:schemeClr val="tx1"/>
                </a:solidFill>
                <a:effectLst/>
                <a:cs typeface="Calibri" panose="020F0502020204030204" pitchFamily="34" charset="0"/>
              </a:rPr>
              <a:t>Kutai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Kartanegara</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mengasuransikan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pengiriman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tersebut</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dengan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biaya</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premi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sebesar</a:t>
            </a:r>
            <a:r>
              <a:rPr lang="en-US" sz="2400" dirty="0">
                <a:solidFill>
                  <a:schemeClr val="tx1"/>
                </a:solidFill>
                <a:effectLst/>
                <a:cs typeface="Calibri" panose="020F0502020204030204" pitchFamily="34" charset="0"/>
              </a:rPr>
              <a:t> 10% </a:t>
            </a:r>
            <a:r>
              <a:rPr lang="en-US" sz="2400" dirty="0" err="1">
                <a:solidFill>
                  <a:schemeClr val="tx1"/>
                </a:solidFill>
                <a:effectLst/>
                <a:cs typeface="Calibri" panose="020F0502020204030204" pitchFamily="34" charset="0"/>
              </a:rPr>
              <a:t>dari</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kontrak</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pembelian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dengan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biaya</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pengangkutan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senilai</a:t>
            </a:r>
            <a:r>
              <a:rPr lang="en-US" sz="2400" dirty="0">
                <a:solidFill>
                  <a:schemeClr val="tx1"/>
                </a:solidFill>
                <a:effectLst/>
                <a:cs typeface="Calibri" panose="020F0502020204030204" pitchFamily="34" charset="0"/>
              </a:rPr>
              <a:t> $ 1,500.00. </a:t>
            </a:r>
            <a:r>
              <a:rPr lang="en-US" sz="2400" dirty="0" err="1">
                <a:solidFill>
                  <a:schemeClr val="tx1"/>
                </a:solidFill>
                <a:effectLst/>
                <a:cs typeface="Calibri" panose="020F0502020204030204" pitchFamily="34" charset="0"/>
              </a:rPr>
              <a:t>Adapun</a:t>
            </a:r>
            <a:r>
              <a:rPr lang="en-US" sz="2400" dirty="0">
                <a:solidFill>
                  <a:schemeClr val="tx1"/>
                </a:solidFill>
                <a:effectLst/>
                <a:cs typeface="Calibri" panose="020F0502020204030204" pitchFamily="34" charset="0"/>
              </a:rPr>
              <a:t> Bea </a:t>
            </a:r>
            <a:r>
              <a:rPr lang="en-US" sz="2400" dirty="0" err="1">
                <a:solidFill>
                  <a:schemeClr val="tx1"/>
                </a:solidFill>
                <a:effectLst/>
                <a:cs typeface="Calibri" panose="020F0502020204030204" pitchFamily="34" charset="0"/>
              </a:rPr>
              <a:t>Masuk</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dan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pungutan</a:t>
            </a:r>
            <a:r>
              <a:rPr lang="en-US" sz="2400" dirty="0">
                <a:solidFill>
                  <a:schemeClr val="tx1"/>
                </a:solidFill>
                <a:effectLst/>
                <a:cs typeface="Calibri" panose="020F0502020204030204" pitchFamily="34" charset="0"/>
              </a:rPr>
              <a:t> lain </a:t>
            </a:r>
            <a:r>
              <a:rPr lang="en-US" sz="2400" dirty="0" err="1">
                <a:solidFill>
                  <a:schemeClr val="tx1"/>
                </a:solidFill>
                <a:effectLst/>
                <a:cs typeface="Calibri" panose="020F0502020204030204" pitchFamily="34" charset="0"/>
              </a:rPr>
              <a:t>masing</a:t>
            </a:r>
            <a:r>
              <a:rPr lang="en-US" sz="2400" dirty="0">
                <a:solidFill>
                  <a:schemeClr val="tx1"/>
                </a:solidFill>
                <a:effectLst/>
                <a:cs typeface="Calibri" panose="020F0502020204030204" pitchFamily="34" charset="0"/>
              </a:rPr>
              <a:t> – </a:t>
            </a:r>
            <a:r>
              <a:rPr lang="en-US" sz="2400" dirty="0" err="1">
                <a:solidFill>
                  <a:schemeClr val="tx1"/>
                </a:solidFill>
                <a:effectLst/>
                <a:cs typeface="Calibri" panose="020F0502020204030204" pitchFamily="34" charset="0"/>
              </a:rPr>
              <a:t>masing</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adalah</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senilai</a:t>
            </a:r>
            <a:r>
              <a:rPr lang="en-US" sz="2400" dirty="0">
                <a:solidFill>
                  <a:schemeClr val="tx1"/>
                </a:solidFill>
                <a:effectLst/>
                <a:cs typeface="Calibri" panose="020F0502020204030204" pitchFamily="34" charset="0"/>
              </a:rPr>
              <a:t> 20% </a:t>
            </a:r>
            <a:r>
              <a:rPr lang="en-US" sz="2400" dirty="0" err="1">
                <a:solidFill>
                  <a:schemeClr val="tx1"/>
                </a:solidFill>
                <a:effectLst/>
                <a:cs typeface="Calibri" panose="020F0502020204030204" pitchFamily="34" charset="0"/>
              </a:rPr>
              <a:t>dan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Rp</a:t>
            </a:r>
            <a:r>
              <a:rPr lang="en-US" sz="2400" dirty="0">
                <a:solidFill>
                  <a:schemeClr val="tx1"/>
                </a:solidFill>
                <a:effectLst/>
                <a:cs typeface="Calibri" panose="020F0502020204030204" pitchFamily="34" charset="0"/>
              </a:rPr>
              <a:t> 5.000.000,00. </a:t>
            </a:r>
            <a:r>
              <a:rPr lang="en-US" sz="2400" dirty="0" err="1">
                <a:solidFill>
                  <a:schemeClr val="tx1"/>
                </a:solidFill>
                <a:effectLst/>
                <a:cs typeface="Calibri" panose="020F0502020204030204" pitchFamily="34" charset="0"/>
              </a:rPr>
              <a:t>Kurs</a:t>
            </a:r>
            <a:r>
              <a:rPr lang="en-US" sz="2400" dirty="0">
                <a:solidFill>
                  <a:schemeClr val="tx1"/>
                </a:solidFill>
                <a:effectLst/>
                <a:cs typeface="Calibri" panose="020F0502020204030204" pitchFamily="34" charset="0"/>
              </a:rPr>
              <a:t> yang </a:t>
            </a:r>
            <a:r>
              <a:rPr lang="en-US" sz="2400" dirty="0" err="1">
                <a:solidFill>
                  <a:schemeClr val="tx1"/>
                </a:solidFill>
                <a:effectLst/>
                <a:cs typeface="Calibri" panose="020F0502020204030204" pitchFamily="34" charset="0"/>
              </a:rPr>
              <a:t>ditetapkan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oleh</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Menkeu</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adalah</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Rp</a:t>
            </a:r>
            <a:r>
              <a:rPr lang="en-US" sz="2400" dirty="0">
                <a:solidFill>
                  <a:schemeClr val="tx1"/>
                </a:solidFill>
                <a:effectLst/>
                <a:cs typeface="Calibri" panose="020F0502020204030204" pitchFamily="34" charset="0"/>
              </a:rPr>
              <a:t> 10.000,00/ $ </a:t>
            </a:r>
            <a:r>
              <a:rPr lang="en-US" sz="2400" dirty="0" err="1">
                <a:solidFill>
                  <a:schemeClr val="tx1"/>
                </a:solidFill>
                <a:effectLst/>
                <a:cs typeface="Calibri" panose="020F0502020204030204" pitchFamily="34" charset="0"/>
              </a:rPr>
              <a:t>sedangkan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oleh</a:t>
            </a:r>
            <a:r>
              <a:rPr lang="en-US" sz="2400" dirty="0">
                <a:solidFill>
                  <a:schemeClr val="tx1"/>
                </a:solidFill>
                <a:effectLst/>
                <a:cs typeface="Calibri" panose="020F0502020204030204" pitchFamily="34" charset="0"/>
              </a:rPr>
              <a:t> BI </a:t>
            </a:r>
            <a:r>
              <a:rPr lang="en-US" sz="2400" dirty="0" err="1">
                <a:solidFill>
                  <a:schemeClr val="tx1"/>
                </a:solidFill>
                <a:effectLst/>
                <a:cs typeface="Calibri" panose="020F0502020204030204" pitchFamily="34" charset="0"/>
              </a:rPr>
              <a:t>Rp</a:t>
            </a:r>
            <a:r>
              <a:rPr lang="en-US" sz="2400" dirty="0">
                <a:solidFill>
                  <a:schemeClr val="tx1"/>
                </a:solidFill>
                <a:effectLst/>
                <a:cs typeface="Calibri" panose="020F0502020204030204" pitchFamily="34" charset="0"/>
              </a:rPr>
              <a:t> 9.500,00/ $. </a:t>
            </a:r>
            <a:r>
              <a:rPr lang="en-US" sz="2400" dirty="0" err="1">
                <a:solidFill>
                  <a:schemeClr val="tx1"/>
                </a:solidFill>
                <a:effectLst/>
                <a:cs typeface="Calibri" panose="020F0502020204030204" pitchFamily="34" charset="0"/>
              </a:rPr>
              <a:t>Berapakah</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besar</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beban</a:t>
            </a:r>
            <a:r>
              <a:rPr lang="en-US" sz="2400" dirty="0">
                <a:solidFill>
                  <a:schemeClr val="tx1"/>
                </a:solidFill>
                <a:effectLst/>
                <a:cs typeface="Calibri" panose="020F0502020204030204" pitchFamily="34" charset="0"/>
              </a:rPr>
              <a:t> </a:t>
            </a:r>
            <a:r>
              <a:rPr lang="en-US" sz="2400" dirty="0" err="1">
                <a:solidFill>
                  <a:schemeClr val="tx1"/>
                </a:solidFill>
                <a:effectLst/>
                <a:cs typeface="Calibri" panose="020F0502020204030204" pitchFamily="34" charset="0"/>
              </a:rPr>
              <a:t>PPh</a:t>
            </a:r>
            <a:r>
              <a:rPr lang="en-US" sz="2400" dirty="0">
                <a:solidFill>
                  <a:schemeClr val="tx1"/>
                </a:solidFill>
                <a:effectLst/>
                <a:cs typeface="Calibri" panose="020F0502020204030204" pitchFamily="34" charset="0"/>
              </a:rPr>
              <a:t> 22?</a:t>
            </a:r>
            <a:endParaRPr lang="en-US" sz="2400" dirty="0">
              <a:solidFill>
                <a:schemeClr val="tx1"/>
              </a:solidFill>
              <a:effectLst/>
              <a:cs typeface="Calibri" panose="020F0502020204030204" pitchFamily="34" charset="0"/>
            </a:endParaRPr>
          </a:p>
          <a:p>
            <a:pPr marL="0" indent="0">
              <a:buFont typeface="Wingdings" panose="05000000000000000000" pitchFamily="2" charset="2"/>
              <a:buNone/>
              <a:defRPr/>
            </a:pPr>
            <a:r>
              <a:rPr lang="en-US" sz="2400" dirty="0" err="1">
                <a:solidFill>
                  <a:schemeClr val="tx1"/>
                </a:solidFill>
                <a:effectLst/>
                <a:cs typeface="Calibri" panose="020F0502020204030204" pitchFamily="34" charset="0"/>
              </a:rPr>
              <a:t>Jawaban</a:t>
            </a:r>
            <a:r>
              <a:rPr lang="en-US" sz="2400" dirty="0">
                <a:solidFill>
                  <a:schemeClr val="tx1"/>
                </a:solidFill>
                <a:effectLst/>
                <a:cs typeface="Calibri" panose="020F0502020204030204" pitchFamily="34" charset="0"/>
              </a:rPr>
              <a:t>	</a:t>
            </a:r>
            <a:endParaRPr lang="en-US" sz="2400" dirty="0">
              <a:solidFill>
                <a:schemeClr val="tx1"/>
              </a:solidFill>
              <a:effectLst/>
              <a:cs typeface="Calibri" panose="020F0502020204030204" pitchFamily="34" charset="0"/>
            </a:endParaRPr>
          </a:p>
          <a:p>
            <a:pPr marL="0" indent="0">
              <a:buFont typeface="Wingdings" panose="05000000000000000000" pitchFamily="2" charset="2"/>
              <a:buNone/>
              <a:defRPr/>
            </a:pPr>
            <a:endParaRPr lang="en-US" sz="2400" dirty="0">
              <a:solidFill>
                <a:schemeClr val="tx1"/>
              </a:solidFill>
              <a:effectLst/>
              <a:cs typeface="Calibri" panose="020F0502020204030204" pitchFamily="34" charset="0"/>
            </a:endParaRPr>
          </a:p>
        </p:txBody>
      </p:sp>
      <p:graphicFrame>
        <p:nvGraphicFramePr>
          <p:cNvPr id="5" name="Object 4"/>
          <p:cNvGraphicFramePr>
            <a:graphicFrameLocks noChangeAspect="1"/>
          </p:cNvGraphicFramePr>
          <p:nvPr/>
        </p:nvGraphicFramePr>
        <p:xfrm>
          <a:off x="1898649" y="3429000"/>
          <a:ext cx="9283701" cy="3162300"/>
        </p:xfrm>
        <a:graphic>
          <a:graphicData uri="http://schemas.openxmlformats.org/presentationml/2006/ole">
            <mc:AlternateContent xmlns:mc="http://schemas.openxmlformats.org/markup-compatibility/2006">
              <mc:Choice xmlns:v="urn:schemas-microsoft-com:vml" Requires="v">
                <p:oleObj spid="_x0000_s2" name="Worksheet" r:id="rId1" imgW="5661660" imgH="2860040" progId="Excel.Sheet.12">
                  <p:embed/>
                </p:oleObj>
              </mc:Choice>
              <mc:Fallback>
                <p:oleObj name="Worksheet" r:id="rId1" imgW="5661660" imgH="2860040" progId="Excel.Sheet.12">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49" y="3429000"/>
                        <a:ext cx="9283701" cy="3162300"/>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1"/>
          <p:cNvSpPr>
            <a:spLocks noGrp="1"/>
          </p:cNvSpPr>
          <p:nvPr>
            <p:ph idx="1"/>
          </p:nvPr>
        </p:nvSpPr>
        <p:spPr>
          <a:xfrm>
            <a:off x="838200" y="838200"/>
            <a:ext cx="10642600" cy="3733800"/>
          </a:xfrm>
          <a:custGeom>
            <a:avLst/>
            <a:gdLst>
              <a:gd name="connsiteX0" fmla="*/ 876115 w 8784976"/>
              <a:gd name="connsiteY0" fmla="*/ 0 h 5256584"/>
              <a:gd name="connsiteX1" fmla="*/ 8784976 w 8784976"/>
              <a:gd name="connsiteY1" fmla="*/ 0 h 5256584"/>
              <a:gd name="connsiteX2" fmla="*/ 8784976 w 8784976"/>
              <a:gd name="connsiteY2" fmla="*/ 0 h 5256584"/>
              <a:gd name="connsiteX3" fmla="*/ 8784976 w 8784976"/>
              <a:gd name="connsiteY3" fmla="*/ 4380469 h 5256584"/>
              <a:gd name="connsiteX4" fmla="*/ 7908861 w 8784976"/>
              <a:gd name="connsiteY4" fmla="*/ 5256584 h 5256584"/>
              <a:gd name="connsiteX5" fmla="*/ 0 w 8784976"/>
              <a:gd name="connsiteY5" fmla="*/ 5256584 h 5256584"/>
              <a:gd name="connsiteX6" fmla="*/ 0 w 8784976"/>
              <a:gd name="connsiteY6" fmla="*/ 5256584 h 5256584"/>
              <a:gd name="connsiteX7" fmla="*/ 0 w 8784976"/>
              <a:gd name="connsiteY7" fmla="*/ 876115 h 5256584"/>
              <a:gd name="connsiteX8" fmla="*/ 876115 w 8784976"/>
              <a:gd name="connsiteY8" fmla="*/ 0 h 5256584"/>
              <a:gd name="connsiteX0-1" fmla="*/ 876115 w 8821592"/>
              <a:gd name="connsiteY0-2" fmla="*/ 0 h 5270438"/>
              <a:gd name="connsiteX1-3" fmla="*/ 8784976 w 8821592"/>
              <a:gd name="connsiteY1-4" fmla="*/ 0 h 5270438"/>
              <a:gd name="connsiteX2-5" fmla="*/ 8784976 w 8821592"/>
              <a:gd name="connsiteY2-6" fmla="*/ 0 h 5270438"/>
              <a:gd name="connsiteX3-7" fmla="*/ 8784976 w 8821592"/>
              <a:gd name="connsiteY3-8" fmla="*/ 4380469 h 5270438"/>
              <a:gd name="connsiteX4-9" fmla="*/ 8490751 w 8821592"/>
              <a:gd name="connsiteY4-10" fmla="*/ 5270438 h 5270438"/>
              <a:gd name="connsiteX5-11" fmla="*/ 0 w 8821592"/>
              <a:gd name="connsiteY5-12" fmla="*/ 5256584 h 5270438"/>
              <a:gd name="connsiteX6-13" fmla="*/ 0 w 8821592"/>
              <a:gd name="connsiteY6-14" fmla="*/ 5256584 h 5270438"/>
              <a:gd name="connsiteX7-15" fmla="*/ 0 w 8821592"/>
              <a:gd name="connsiteY7-16" fmla="*/ 876115 h 5270438"/>
              <a:gd name="connsiteX8-17" fmla="*/ 876115 w 8821592"/>
              <a:gd name="connsiteY8-18" fmla="*/ 0 h 5270438"/>
              <a:gd name="connsiteX0-19" fmla="*/ 876115 w 8786529"/>
              <a:gd name="connsiteY0-20" fmla="*/ 0 h 5270438"/>
              <a:gd name="connsiteX1-21" fmla="*/ 8784976 w 8786529"/>
              <a:gd name="connsiteY1-22" fmla="*/ 0 h 5270438"/>
              <a:gd name="connsiteX2-23" fmla="*/ 8784976 w 8786529"/>
              <a:gd name="connsiteY2-24" fmla="*/ 0 h 5270438"/>
              <a:gd name="connsiteX3-25" fmla="*/ 8784976 w 8786529"/>
              <a:gd name="connsiteY3-26" fmla="*/ 4380469 h 5270438"/>
              <a:gd name="connsiteX4-27" fmla="*/ 8352205 w 8786529"/>
              <a:gd name="connsiteY4-28" fmla="*/ 5270438 h 5270438"/>
              <a:gd name="connsiteX5-29" fmla="*/ 0 w 8786529"/>
              <a:gd name="connsiteY5-30" fmla="*/ 5256584 h 5270438"/>
              <a:gd name="connsiteX6-31" fmla="*/ 0 w 8786529"/>
              <a:gd name="connsiteY6-32" fmla="*/ 5256584 h 5270438"/>
              <a:gd name="connsiteX7-33" fmla="*/ 0 w 8786529"/>
              <a:gd name="connsiteY7-34" fmla="*/ 876115 h 5270438"/>
              <a:gd name="connsiteX8-35" fmla="*/ 876115 w 8786529"/>
              <a:gd name="connsiteY8-36" fmla="*/ 0 h 5270438"/>
              <a:gd name="connsiteX0-37" fmla="*/ 398312 w 8793635"/>
              <a:gd name="connsiteY0-38" fmla="*/ 0 h 5270438"/>
              <a:gd name="connsiteX1-39" fmla="*/ 8792082 w 8793635"/>
              <a:gd name="connsiteY1-40" fmla="*/ 0 h 5270438"/>
              <a:gd name="connsiteX2-41" fmla="*/ 8792082 w 8793635"/>
              <a:gd name="connsiteY2-42" fmla="*/ 0 h 5270438"/>
              <a:gd name="connsiteX3-43" fmla="*/ 8792082 w 8793635"/>
              <a:gd name="connsiteY3-44" fmla="*/ 4380469 h 5270438"/>
              <a:gd name="connsiteX4-45" fmla="*/ 8359311 w 8793635"/>
              <a:gd name="connsiteY4-46" fmla="*/ 5270438 h 5270438"/>
              <a:gd name="connsiteX5-47" fmla="*/ 7106 w 8793635"/>
              <a:gd name="connsiteY5-48" fmla="*/ 5256584 h 5270438"/>
              <a:gd name="connsiteX6-49" fmla="*/ 7106 w 8793635"/>
              <a:gd name="connsiteY6-50" fmla="*/ 5256584 h 5270438"/>
              <a:gd name="connsiteX7-51" fmla="*/ 7106 w 8793635"/>
              <a:gd name="connsiteY7-52" fmla="*/ 876115 h 5270438"/>
              <a:gd name="connsiteX8-53" fmla="*/ 398312 w 8793635"/>
              <a:gd name="connsiteY8-54" fmla="*/ 0 h 52704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793635" h="5270438">
                <a:moveTo>
                  <a:pt x="398312" y="0"/>
                </a:moveTo>
                <a:lnTo>
                  <a:pt x="8792082" y="0"/>
                </a:lnTo>
                <a:lnTo>
                  <a:pt x="8792082" y="0"/>
                </a:lnTo>
                <a:lnTo>
                  <a:pt x="8792082" y="4380469"/>
                </a:lnTo>
                <a:cubicBezTo>
                  <a:pt x="8792082" y="4864334"/>
                  <a:pt x="8843176" y="5270438"/>
                  <a:pt x="8359311" y="5270438"/>
                </a:cubicBezTo>
                <a:lnTo>
                  <a:pt x="7106" y="5256584"/>
                </a:lnTo>
                <a:lnTo>
                  <a:pt x="7106" y="5256584"/>
                </a:lnTo>
                <a:lnTo>
                  <a:pt x="7106" y="876115"/>
                </a:lnTo>
                <a:cubicBezTo>
                  <a:pt x="7106" y="392250"/>
                  <a:pt x="-85553" y="0"/>
                  <a:pt x="398312" y="0"/>
                </a:cubicBezTo>
                <a:close/>
              </a:path>
            </a:pathLst>
          </a:custGeom>
          <a:solidFill>
            <a:schemeClr val="bg1"/>
          </a:solidFill>
          <a:ln w="38100"/>
        </p:spPr>
        <p:style>
          <a:lnRef idx="2">
            <a:schemeClr val="accent4"/>
          </a:lnRef>
          <a:fillRef idx="1">
            <a:schemeClr val="lt1"/>
          </a:fillRef>
          <a:effectRef idx="0">
            <a:schemeClr val="accent4"/>
          </a:effectRef>
          <a:fontRef idx="minor">
            <a:schemeClr val="dk1"/>
          </a:fontRef>
        </p:style>
        <p:txBody>
          <a:bodyPr rtlCol="0" anchor="ctr">
            <a:normAutofit lnSpcReduction="10000"/>
          </a:bodyPr>
          <a:lstStyle/>
          <a:p>
            <a:pPr algn="just">
              <a:buClr>
                <a:srgbClr val="646B86"/>
              </a:buClr>
              <a:defRPr/>
            </a:pPr>
            <a:endParaRPr lang="sv-SE" sz="2000" dirty="0">
              <a:solidFill>
                <a:srgbClr val="D16349">
                  <a:lumMod val="50000"/>
                </a:srgbClr>
              </a:solidFill>
              <a:effectLst/>
            </a:endParaRPr>
          </a:p>
          <a:p>
            <a:pPr algn="just">
              <a:buClr>
                <a:srgbClr val="646B86"/>
              </a:buClr>
              <a:defRPr/>
            </a:pPr>
            <a:endParaRPr lang="sv-SE" sz="2000" dirty="0">
              <a:solidFill>
                <a:srgbClr val="D16349">
                  <a:lumMod val="50000"/>
                </a:srgbClr>
              </a:solidFill>
              <a:effectLst/>
            </a:endParaRPr>
          </a:p>
          <a:p>
            <a:pPr algn="just">
              <a:buClr>
                <a:srgbClr val="646B86"/>
              </a:buClr>
              <a:defRPr/>
            </a:pPr>
            <a:endParaRPr lang="sv-SE" sz="2000" dirty="0">
              <a:solidFill>
                <a:srgbClr val="D16349">
                  <a:lumMod val="50000"/>
                </a:srgbClr>
              </a:solidFill>
              <a:effectLst/>
            </a:endParaRPr>
          </a:p>
          <a:p>
            <a:pPr algn="just">
              <a:buClr>
                <a:srgbClr val="646B86"/>
              </a:buClr>
              <a:defRPr/>
            </a:pPr>
            <a:endParaRPr lang="sv-SE" sz="2000" dirty="0">
              <a:solidFill>
                <a:srgbClr val="D16349">
                  <a:lumMod val="50000"/>
                </a:srgbClr>
              </a:solidFill>
              <a:effectLst/>
            </a:endParaRPr>
          </a:p>
          <a:p>
            <a:pPr algn="just">
              <a:buClr>
                <a:srgbClr val="646B86"/>
              </a:buClr>
              <a:defRPr/>
            </a:pPr>
            <a:endParaRPr lang="sv-SE" sz="2000" dirty="0">
              <a:solidFill>
                <a:srgbClr val="D16349">
                  <a:lumMod val="50000"/>
                </a:srgbClr>
              </a:solidFill>
              <a:effectLst/>
            </a:endParaRPr>
          </a:p>
          <a:p>
            <a:pPr algn="just">
              <a:buClr>
                <a:srgbClr val="646B86"/>
              </a:buClr>
              <a:defRPr/>
            </a:pPr>
            <a:r>
              <a:rPr lang="sv-SE" sz="2000" dirty="0">
                <a:solidFill>
                  <a:schemeClr val="tx1"/>
                </a:solidFill>
                <a:effectLst/>
              </a:rPr>
              <a:t>PT. Argabelah melakukan impor atas barang dengan nilai pembelian $ 36.000 (kurs KMK berlaku Rp 9.100/ $). Perusahaan membayar biaya asuransi dan pengangkutan masing – masing sebesar 7,5% dan 5% dari nilai pembelian. Bea Masuk sebesar 10% dari CIF dan Bea Masuk lainnya $ 2.500. Penyerahan barang dikenai PPN dan PPnBM 20%. Jika perusahaan memiliki API (tarif PPh 22 2,5%), bagaimanakah penjurnalan dilakukan ?</a:t>
            </a:r>
            <a:endParaRPr lang="sv-SE" sz="2000" dirty="0">
              <a:solidFill>
                <a:schemeClr val="tx1"/>
              </a:solidFill>
              <a:effectLst/>
            </a:endParaRPr>
          </a:p>
          <a:p>
            <a:pPr algn="just">
              <a:buClr>
                <a:srgbClr val="646B86"/>
              </a:buClr>
              <a:defRPr/>
            </a:pPr>
            <a:r>
              <a:rPr lang="sv-SE" sz="2000" dirty="0">
                <a:solidFill>
                  <a:schemeClr val="tx1"/>
                </a:solidFill>
                <a:effectLst/>
              </a:rPr>
              <a:t>Jawaban	:</a:t>
            </a:r>
            <a:endParaRPr lang="sv-SE" sz="2000" dirty="0">
              <a:solidFill>
                <a:schemeClr val="tx1"/>
              </a:solidFill>
              <a:effectLst/>
            </a:endParaRPr>
          </a:p>
          <a:p>
            <a:pPr algn="just">
              <a:buClr>
                <a:srgbClr val="646B86"/>
              </a:buClr>
              <a:defRPr/>
            </a:pPr>
            <a:endParaRPr lang="sv-SE" sz="2000" dirty="0">
              <a:solidFill>
                <a:srgbClr val="D16349">
                  <a:lumMod val="50000"/>
                </a:srgbClr>
              </a:solidFill>
              <a:effectLst/>
            </a:endParaRPr>
          </a:p>
          <a:p>
            <a:pPr algn="just">
              <a:buClr>
                <a:srgbClr val="646B86"/>
              </a:buClr>
              <a:defRPr/>
            </a:pPr>
            <a:endParaRPr lang="sv-SE" sz="2000" dirty="0">
              <a:solidFill>
                <a:srgbClr val="D16349">
                  <a:lumMod val="50000"/>
                </a:srgbClr>
              </a:solidFill>
              <a:effectLst/>
            </a:endParaRPr>
          </a:p>
          <a:p>
            <a:pPr marL="914400" indent="-457200" algn="just">
              <a:buClr>
                <a:srgbClr val="646B86"/>
              </a:buClr>
              <a:buFont typeface="+mj-lt"/>
              <a:buAutoNum type="alphaLcPeriod"/>
              <a:defRPr/>
            </a:pPr>
            <a:endParaRPr lang="sv-SE" sz="2000" dirty="0">
              <a:solidFill>
                <a:srgbClr val="D16349">
                  <a:lumMod val="50000"/>
                </a:srgbClr>
              </a:solidFill>
              <a:effectLst/>
            </a:endParaRPr>
          </a:p>
          <a:p>
            <a:pPr marL="914400" indent="-457200" algn="just">
              <a:buClr>
                <a:srgbClr val="646B86"/>
              </a:buClr>
              <a:buFont typeface="+mj-lt"/>
              <a:buAutoNum type="alphaLcPeriod"/>
              <a:defRPr/>
            </a:pPr>
            <a:endParaRPr lang="sv-SE" sz="4000" dirty="0">
              <a:solidFill>
                <a:srgbClr val="D16349">
                  <a:lumMod val="50000"/>
                </a:srgbClr>
              </a:solidFill>
              <a:effectLst/>
            </a:endParaRPr>
          </a:p>
          <a:p>
            <a:pPr marL="914400" indent="-457200" algn="just">
              <a:buClr>
                <a:srgbClr val="646B86"/>
              </a:buClr>
              <a:buFont typeface="+mj-lt"/>
              <a:buAutoNum type="alphaLcPeriod"/>
              <a:defRPr/>
            </a:pPr>
            <a:endParaRPr lang="sv-SE" sz="2000" dirty="0">
              <a:solidFill>
                <a:srgbClr val="D16349">
                  <a:lumMod val="50000"/>
                </a:srgbClr>
              </a:solidFill>
              <a:effectLst/>
            </a:endParaRPr>
          </a:p>
          <a:p>
            <a:pPr marL="914400" indent="-457200" algn="just">
              <a:buClr>
                <a:srgbClr val="646B86"/>
              </a:buClr>
              <a:buFont typeface="+mj-lt"/>
              <a:buAutoNum type="alphaLcPeriod"/>
              <a:defRPr/>
            </a:pPr>
            <a:endParaRPr lang="sv-SE" sz="2000" dirty="0">
              <a:solidFill>
                <a:schemeClr val="tx1"/>
              </a:solidFill>
              <a:effectLst/>
            </a:endParaRPr>
          </a:p>
          <a:p>
            <a:pPr marL="457200" algn="just">
              <a:buClr>
                <a:srgbClr val="646B86"/>
              </a:buClr>
              <a:defRPr/>
            </a:pPr>
            <a:endParaRPr lang="sv-SE" sz="2000" dirty="0">
              <a:solidFill>
                <a:srgbClr val="D16349">
                  <a:lumMod val="50000"/>
                </a:srgbClr>
              </a:solidFill>
              <a:effectLst/>
            </a:endParaRPr>
          </a:p>
        </p:txBody>
      </p:sp>
      <p:graphicFrame>
        <p:nvGraphicFramePr>
          <p:cNvPr id="5" name="Object 4"/>
          <p:cNvGraphicFramePr>
            <a:graphicFrameLocks noChangeAspect="1"/>
          </p:cNvGraphicFramePr>
          <p:nvPr/>
        </p:nvGraphicFramePr>
        <p:xfrm>
          <a:off x="3213100" y="3167062"/>
          <a:ext cx="7785100" cy="3144838"/>
        </p:xfrm>
        <a:graphic>
          <a:graphicData uri="http://schemas.openxmlformats.org/presentationml/2006/ole">
            <mc:AlternateContent xmlns:mc="http://schemas.openxmlformats.org/markup-compatibility/2006">
              <mc:Choice xmlns:v="urn:schemas-microsoft-com:vml" Requires="v">
                <p:oleObj spid="_x0000_s2" name="Worksheet" r:id="rId1" imgW="8293100" imgH="5892800" progId="Excel.Sheet.12">
                  <p:embed/>
                </p:oleObj>
              </mc:Choice>
              <mc:Fallback>
                <p:oleObj name="Worksheet" r:id="rId1" imgW="8293100" imgH="5892800" progId="Excel.Sheet.12">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3167062"/>
                        <a:ext cx="7785100" cy="3144838"/>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42900" y="1346200"/>
            <a:ext cx="11633200" cy="4902200"/>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marL="0" indent="0">
              <a:buFont typeface="Wingdings" panose="05000000000000000000" pitchFamily="2" charset="2"/>
              <a:buNone/>
              <a:defRPr/>
            </a:pPr>
            <a:r>
              <a:rPr lang="en-US" sz="3200" dirty="0" err="1">
                <a:solidFill>
                  <a:schemeClr val="tx1"/>
                </a:solidFill>
                <a:effectLst/>
                <a:cs typeface="Calibri" panose="020F0502020204030204" pitchFamily="34" charset="0"/>
              </a:rPr>
              <a:t>Koperasi</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Industri</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mengadakan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penjualan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kepada</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Ny</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Sima</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atas</a:t>
            </a:r>
            <a:r>
              <a:rPr lang="en-US" sz="3200" dirty="0">
                <a:solidFill>
                  <a:schemeClr val="tx1"/>
                </a:solidFill>
                <a:effectLst/>
                <a:cs typeface="Calibri" panose="020F0502020204030204" pitchFamily="34" charset="0"/>
              </a:rPr>
              <a:t> 1.000 rim </a:t>
            </a:r>
            <a:r>
              <a:rPr lang="en-US" sz="3200" dirty="0" err="1">
                <a:solidFill>
                  <a:schemeClr val="tx1"/>
                </a:solidFill>
                <a:effectLst/>
                <a:cs typeface="Calibri" panose="020F0502020204030204" pitchFamily="34" charset="0"/>
              </a:rPr>
              <a:t>kertas</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flano</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dengan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nilai</a:t>
            </a:r>
            <a:r>
              <a:rPr lang="en-US" sz="3200" dirty="0">
                <a:solidFill>
                  <a:schemeClr val="tx1"/>
                </a:solidFill>
                <a:effectLst/>
                <a:cs typeface="Calibri" panose="020F0502020204030204" pitchFamily="34" charset="0"/>
              </a:rPr>
              <a:t> total </a:t>
            </a:r>
            <a:r>
              <a:rPr lang="en-US" sz="3200" dirty="0" err="1">
                <a:solidFill>
                  <a:schemeClr val="tx1"/>
                </a:solidFill>
                <a:effectLst/>
                <a:cs typeface="Calibri" panose="020F0502020204030204" pitchFamily="34" charset="0"/>
              </a:rPr>
              <a:t>Rp</a:t>
            </a:r>
            <a:r>
              <a:rPr lang="en-US" sz="3200" dirty="0">
                <a:solidFill>
                  <a:schemeClr val="tx1"/>
                </a:solidFill>
                <a:effectLst/>
                <a:cs typeface="Calibri" panose="020F0502020204030204" pitchFamily="34" charset="0"/>
              </a:rPr>
              <a:t> 77.000.000,00, </a:t>
            </a:r>
            <a:r>
              <a:rPr lang="en-US" sz="3200" dirty="0" err="1">
                <a:solidFill>
                  <a:schemeClr val="tx1"/>
                </a:solidFill>
                <a:effectLst/>
                <a:cs typeface="Calibri" panose="020F0502020204030204" pitchFamily="34" charset="0"/>
              </a:rPr>
              <a:t>termasuk</a:t>
            </a:r>
            <a:r>
              <a:rPr lang="en-US" sz="3200" dirty="0">
                <a:solidFill>
                  <a:schemeClr val="tx1"/>
                </a:solidFill>
                <a:effectLst/>
                <a:cs typeface="Calibri" panose="020F0502020204030204" pitchFamily="34" charset="0"/>
              </a:rPr>
              <a:t> PPN. </a:t>
            </a:r>
            <a:r>
              <a:rPr lang="en-US" sz="3200" dirty="0" err="1">
                <a:solidFill>
                  <a:schemeClr val="tx1"/>
                </a:solidFill>
                <a:effectLst/>
                <a:cs typeface="Calibri" panose="020F0502020204030204" pitchFamily="34" charset="0"/>
              </a:rPr>
              <a:t>Diketahui</a:t>
            </a:r>
            <a:r>
              <a:rPr lang="en-US" sz="3200" dirty="0">
                <a:solidFill>
                  <a:schemeClr val="tx1"/>
                </a:solidFill>
                <a:effectLst/>
                <a:cs typeface="Calibri" panose="020F0502020204030204" pitchFamily="34" charset="0"/>
              </a:rPr>
              <a:t> pula </a:t>
            </a:r>
            <a:r>
              <a:rPr lang="en-US" sz="3200" dirty="0" err="1">
                <a:solidFill>
                  <a:schemeClr val="tx1"/>
                </a:solidFill>
                <a:effectLst/>
                <a:cs typeface="Calibri" panose="020F0502020204030204" pitchFamily="34" charset="0"/>
              </a:rPr>
              <a:t>bahwa</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atas</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pembelian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bubur</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kertas</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sebagai</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bahan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baku</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perusahaan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telah</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dikenai</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PPh</a:t>
            </a:r>
            <a:r>
              <a:rPr lang="en-US" sz="3200" dirty="0">
                <a:solidFill>
                  <a:schemeClr val="tx1"/>
                </a:solidFill>
                <a:effectLst/>
                <a:cs typeface="Calibri" panose="020F0502020204030204" pitchFamily="34" charset="0"/>
              </a:rPr>
              <a:t> 22 </a:t>
            </a:r>
            <a:r>
              <a:rPr lang="en-US" sz="3200" dirty="0" err="1">
                <a:solidFill>
                  <a:schemeClr val="tx1"/>
                </a:solidFill>
                <a:effectLst/>
                <a:cs typeface="Calibri" panose="020F0502020204030204" pitchFamily="34" charset="0"/>
              </a:rPr>
              <a:t>senilai</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Rp</a:t>
            </a:r>
            <a:r>
              <a:rPr lang="en-US" sz="3200" dirty="0">
                <a:solidFill>
                  <a:schemeClr val="tx1"/>
                </a:solidFill>
                <a:effectLst/>
                <a:cs typeface="Calibri" panose="020F0502020204030204" pitchFamily="34" charset="0"/>
              </a:rPr>
              <a:t> 200.000,00. </a:t>
            </a:r>
            <a:r>
              <a:rPr lang="en-US" sz="3200" dirty="0" err="1">
                <a:solidFill>
                  <a:schemeClr val="tx1"/>
                </a:solidFill>
                <a:effectLst/>
                <a:cs typeface="Calibri" panose="020F0502020204030204" pitchFamily="34" charset="0"/>
              </a:rPr>
              <a:t>Berapakah</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PPh</a:t>
            </a:r>
            <a:r>
              <a:rPr lang="en-US" sz="3200" dirty="0">
                <a:solidFill>
                  <a:schemeClr val="tx1"/>
                </a:solidFill>
                <a:effectLst/>
                <a:cs typeface="Calibri" panose="020F0502020204030204" pitchFamily="34" charset="0"/>
              </a:rPr>
              <a:t> 22 yang </a:t>
            </a:r>
            <a:r>
              <a:rPr lang="en-US" sz="3200" dirty="0" err="1">
                <a:solidFill>
                  <a:schemeClr val="tx1"/>
                </a:solidFill>
                <a:effectLst/>
                <a:cs typeface="Calibri" panose="020F0502020204030204" pitchFamily="34" charset="0"/>
              </a:rPr>
              <a:t>dipungut</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Koperasi</a:t>
            </a:r>
            <a:r>
              <a:rPr lang="en-US" sz="3200" dirty="0">
                <a:solidFill>
                  <a:schemeClr val="tx1"/>
                </a:solidFill>
                <a:effectLst/>
                <a:cs typeface="Calibri" panose="020F0502020204030204" pitchFamily="34" charset="0"/>
              </a:rPr>
              <a:t> Holing </a:t>
            </a:r>
            <a:r>
              <a:rPr lang="en-US" sz="3200" dirty="0" err="1">
                <a:solidFill>
                  <a:schemeClr val="tx1"/>
                </a:solidFill>
                <a:effectLst/>
                <a:cs typeface="Calibri" panose="020F0502020204030204" pitchFamily="34" charset="0"/>
              </a:rPr>
              <a:t>dan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bagaimana</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penjurnalannya</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dengan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metode</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periodik</a:t>
            </a:r>
            <a:r>
              <a:rPr lang="en-US" sz="3200" dirty="0">
                <a:solidFill>
                  <a:schemeClr val="tx1"/>
                </a:solidFill>
                <a:effectLst/>
                <a:cs typeface="Calibri" panose="020F0502020204030204" pitchFamily="34" charset="0"/>
              </a:rPr>
              <a:t>?</a:t>
            </a:r>
            <a:endParaRPr lang="en-US" sz="3200" dirty="0">
              <a:solidFill>
                <a:schemeClr val="tx1"/>
              </a:solidFill>
              <a:effectLst/>
              <a:cs typeface="Calibri" panose="020F0502020204030204" pitchFamily="34" charset="0"/>
            </a:endParaRPr>
          </a:p>
          <a:p>
            <a:pPr marL="0" indent="0">
              <a:buFont typeface="Wingdings" panose="05000000000000000000" pitchFamily="2" charset="2"/>
              <a:buNone/>
              <a:defRPr/>
            </a:pPr>
            <a:r>
              <a:rPr lang="en-US" sz="3200" b="1" dirty="0" err="1">
                <a:solidFill>
                  <a:schemeClr val="tx1"/>
                </a:solidFill>
                <a:effectLst/>
                <a:cs typeface="Calibri" panose="020F0502020204030204" pitchFamily="34" charset="0"/>
              </a:rPr>
              <a:t>Jawaban</a:t>
            </a:r>
            <a:r>
              <a:rPr lang="en-US" sz="3200" dirty="0">
                <a:solidFill>
                  <a:schemeClr val="tx1"/>
                </a:solidFill>
                <a:effectLst/>
                <a:cs typeface="Calibri" panose="020F0502020204030204" pitchFamily="34" charset="0"/>
              </a:rPr>
              <a:t>	:</a:t>
            </a:r>
            <a:endParaRPr lang="en-US" sz="3200" dirty="0">
              <a:solidFill>
                <a:schemeClr val="tx1"/>
              </a:solidFill>
              <a:effectLst/>
              <a:cs typeface="Calibri" panose="020F0502020204030204" pitchFamily="34" charset="0"/>
            </a:endParaRPr>
          </a:p>
          <a:p>
            <a:pPr marL="0" indent="0">
              <a:buFont typeface="Wingdings" panose="05000000000000000000" pitchFamily="2" charset="2"/>
              <a:buNone/>
              <a:defRPr/>
            </a:pPr>
            <a:r>
              <a:rPr lang="en-US" sz="3200" dirty="0" err="1">
                <a:solidFill>
                  <a:schemeClr val="tx1"/>
                </a:solidFill>
                <a:effectLst/>
                <a:cs typeface="Calibri" panose="020F0502020204030204" pitchFamily="34" charset="0"/>
              </a:rPr>
              <a:t>Beban</a:t>
            </a:r>
            <a:r>
              <a:rPr lang="en-US" sz="3200" dirty="0">
                <a:solidFill>
                  <a:schemeClr val="tx1"/>
                </a:solidFill>
                <a:effectLst/>
                <a:cs typeface="Calibri" panose="020F0502020204030204" pitchFamily="34" charset="0"/>
              </a:rPr>
              <a:t> </a:t>
            </a:r>
            <a:r>
              <a:rPr lang="en-US" sz="3200" dirty="0" err="1">
                <a:solidFill>
                  <a:schemeClr val="tx1"/>
                </a:solidFill>
                <a:effectLst/>
                <a:cs typeface="Calibri" panose="020F0502020204030204" pitchFamily="34" charset="0"/>
              </a:rPr>
              <a:t>PPh</a:t>
            </a:r>
            <a:r>
              <a:rPr lang="en-US" sz="3200" dirty="0">
                <a:solidFill>
                  <a:schemeClr val="tx1"/>
                </a:solidFill>
                <a:effectLst/>
                <a:cs typeface="Calibri" panose="020F0502020204030204" pitchFamily="34" charset="0"/>
              </a:rPr>
              <a:t> 22 	= 0,1% x (100%/ 110%) x 77.000.000</a:t>
            </a:r>
            <a:endParaRPr lang="en-US" sz="3200" dirty="0">
              <a:solidFill>
                <a:schemeClr val="tx1"/>
              </a:solidFill>
              <a:effectLst/>
              <a:cs typeface="Calibri" panose="020F0502020204030204" pitchFamily="34" charset="0"/>
            </a:endParaRPr>
          </a:p>
          <a:p>
            <a:pPr marL="0" indent="0">
              <a:buFont typeface="Wingdings" panose="05000000000000000000" pitchFamily="2" charset="2"/>
              <a:buNone/>
              <a:defRPr/>
            </a:pPr>
            <a:r>
              <a:rPr lang="en-US" sz="3200" dirty="0">
                <a:solidFill>
                  <a:schemeClr val="tx1"/>
                </a:solidFill>
                <a:effectLst/>
                <a:cs typeface="Calibri" panose="020F0502020204030204" pitchFamily="34" charset="0"/>
              </a:rPr>
              <a:t>			= </a:t>
            </a:r>
            <a:r>
              <a:rPr lang="en-US" sz="3200" dirty="0" err="1">
                <a:solidFill>
                  <a:schemeClr val="tx1"/>
                </a:solidFill>
                <a:effectLst/>
                <a:cs typeface="Calibri" panose="020F0502020204030204" pitchFamily="34" charset="0"/>
              </a:rPr>
              <a:t>Rp</a:t>
            </a:r>
            <a:r>
              <a:rPr lang="en-US" sz="3200" dirty="0">
                <a:solidFill>
                  <a:schemeClr val="tx1"/>
                </a:solidFill>
                <a:effectLst/>
                <a:cs typeface="Calibri" panose="020F0502020204030204" pitchFamily="34" charset="0"/>
              </a:rPr>
              <a:t> 700.000,00</a:t>
            </a:r>
            <a:endParaRPr lang="en-US" sz="3200" dirty="0">
              <a:solidFill>
                <a:schemeClr val="tx1"/>
              </a:solidFill>
              <a:effectLst/>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8380</Words>
  <Application>WPS Presentation</Application>
  <PresentationFormat>Widescreen</PresentationFormat>
  <Paragraphs>289</Paragraphs>
  <Slides>15</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30" baseType="lpstr">
      <vt:lpstr>Arial</vt:lpstr>
      <vt:lpstr>SimSun</vt:lpstr>
      <vt:lpstr>Wingdings</vt:lpstr>
      <vt:lpstr>Times New Roman</vt:lpstr>
      <vt:lpstr>ＭＳ Ｐゴシック</vt:lpstr>
      <vt:lpstr>Calibri</vt:lpstr>
      <vt:lpstr>Calibri Light</vt:lpstr>
      <vt:lpstr>微软雅黑</vt:lpstr>
      <vt:lpstr>Arial Unicode MS</vt:lpstr>
      <vt:lpstr>文泉驿正黑</vt:lpstr>
      <vt:lpstr>Tahoma</vt:lpstr>
      <vt:lpstr>Century Schoolbook</vt:lpstr>
      <vt:lpstr>Office Theme</vt:lpstr>
      <vt:lpstr>Excel.Sheet.12</vt:lpstr>
      <vt:lpstr>Excel.Sheet.12</vt:lpstr>
      <vt:lpstr>PowerPoint 演示文稿</vt:lpstr>
      <vt:lpstr>PowerPoint 演示文稿</vt:lpstr>
      <vt:lpstr>PowerPoint 演示文稿</vt:lpstr>
      <vt:lpstr>PowerPoint 演示文稿</vt:lpstr>
      <vt:lpstr>Saat Terutang dan Pelunasan</vt:lpstr>
      <vt:lpstr>Contoh </vt:lpstr>
      <vt:lpstr>PowerPoint 演示文稿</vt:lpstr>
      <vt:lpstr>PowerPoint 演示文稿</vt:lpstr>
      <vt:lpstr>PowerPoint 演示文稿</vt:lpstr>
      <vt:lpstr>PowerPoint 演示文稿</vt:lpstr>
      <vt:lpstr>PowerPoint 演示文稿</vt:lpstr>
      <vt:lpstr>PowerPoint 演示文稿</vt:lpstr>
      <vt:lpstr>Tidak ber-NPWP…..</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hsl</cp:lastModifiedBy>
  <cp:revision>13</cp:revision>
  <dcterms:created xsi:type="dcterms:W3CDTF">2025-04-08T11:34:59Z</dcterms:created>
  <dcterms:modified xsi:type="dcterms:W3CDTF">2025-04-08T11:34:59Z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666E23351B83505EE309F567BFF4D09B_43</vt:lpwstr>
  </property>
  <property fmtid="{D5CDD505-2E9C-101B-9397-08002B2CF9AE}" pid="3" name="KSOProductBuildVer">
    <vt:lpwstr>1033-12.8.2.14803</vt:lpwstr>
  </property>
</Properties>
</file>